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76" r:id="rId3"/>
    <p:sldId id="288" r:id="rId4"/>
    <p:sldId id="270" r:id="rId5"/>
    <p:sldId id="300" r:id="rId6"/>
    <p:sldId id="292" r:id="rId7"/>
    <p:sldId id="279" r:id="rId8"/>
    <p:sldId id="290" r:id="rId9"/>
    <p:sldId id="291" r:id="rId10"/>
    <p:sldId id="287" r:id="rId11"/>
    <p:sldId id="275" r:id="rId12"/>
    <p:sldId id="278" r:id="rId13"/>
    <p:sldId id="286" r:id="rId14"/>
    <p:sldId id="301" r:id="rId15"/>
    <p:sldId id="293" r:id="rId16"/>
    <p:sldId id="295" r:id="rId17"/>
    <p:sldId id="269" r:id="rId18"/>
    <p:sldId id="298" r:id="rId19"/>
    <p:sldId id="282" r:id="rId20"/>
    <p:sldId id="299" r:id="rId21"/>
    <p:sldId id="29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5244"/>
    <a:srgbClr val="5A67B7"/>
    <a:srgbClr val="F34D50"/>
    <a:srgbClr val="6F7ED6"/>
    <a:srgbClr val="AD84C6"/>
    <a:srgbClr val="BD3E46"/>
    <a:srgbClr val="E74C51"/>
    <a:srgbClr val="D34849"/>
    <a:srgbClr val="7A7EFF"/>
    <a:srgbClr val="F75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4" autoAdjust="0"/>
    <p:restoredTop sz="76895"/>
  </p:normalViewPr>
  <p:slideViewPr>
    <p:cSldViewPr snapToGrid="0">
      <p:cViewPr>
        <p:scale>
          <a:sx n="69" d="100"/>
          <a:sy n="69" d="100"/>
        </p:scale>
        <p:origin x="696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4BAC0-AF40-5E40-B0ED-DFF1F3D8071A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B2813-ED3A-564C-B919-3D70231EB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96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41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03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psychological </a:t>
            </a:r>
            <a:r>
              <a:rPr lang="en-US" dirty="0" err="1"/>
              <a:t>revelance</a:t>
            </a:r>
            <a:r>
              <a:rPr lang="en-US" dirty="0"/>
              <a:t> of Z – </a:t>
            </a:r>
            <a:r>
              <a:rPr lang="en-US" dirty="0" err="1"/>
              <a:t>ie</a:t>
            </a:r>
            <a:r>
              <a:rPr lang="en-US" dirty="0"/>
              <a:t> that it could be related to</a:t>
            </a:r>
            <a:r>
              <a:rPr lang="en-US" b="1" dirty="0"/>
              <a:t> </a:t>
            </a:r>
            <a:r>
              <a:rPr lang="en-US" b="0" dirty="0"/>
              <a:t>the semantic convergence zone in the brain (ATL for semantic convergence zones, as in semantic memory; Perirhinal cortex specifically for integration of perceptual and conceptual features– Martin et al, 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30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19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95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5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89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4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7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9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70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90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18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53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3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B2813-ED3A-564C-B919-3D70231EB3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5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01045DB-4AC0-6640-9D09-7866EB2F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36" y="1"/>
            <a:ext cx="9436608" cy="665017"/>
          </a:xfrm>
          <a:prstGeom prst="rect">
            <a:avLst/>
          </a:prstGeom>
          <a:solidFill>
            <a:srgbClr val="69789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600" y="1122363"/>
            <a:ext cx="7775448" cy="238760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3509963"/>
            <a:ext cx="7775448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A5691-2174-6943-A2C2-58DF67618EAB}"/>
              </a:ext>
            </a:extLst>
          </p:cNvPr>
          <p:cNvSpPr/>
          <p:nvPr userDrawn="1"/>
        </p:nvSpPr>
        <p:spPr>
          <a:xfrm>
            <a:off x="0" y="-68262"/>
            <a:ext cx="12192000" cy="964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3D453-EB5C-C643-8DB1-0BCCF95A0080}"/>
              </a:ext>
            </a:extLst>
          </p:cNvPr>
          <p:cNvGrpSpPr/>
          <p:nvPr userDrawn="1"/>
        </p:nvGrpSpPr>
        <p:grpSpPr>
          <a:xfrm>
            <a:off x="-13648" y="-68262"/>
            <a:ext cx="3922540" cy="6926262"/>
            <a:chOff x="-13648" y="-68262"/>
            <a:chExt cx="3922540" cy="6926262"/>
          </a:xfrm>
        </p:grpSpPr>
        <p:pic>
          <p:nvPicPr>
            <p:cNvPr id="9" name="Picture 8" descr="A picture containing snow, skiing, man, air&#10;&#10;Description automatically generated">
              <a:extLst>
                <a:ext uri="{FF2B5EF4-FFF2-40B4-BE49-F238E27FC236}">
                  <a16:creationId xmlns:a16="http://schemas.microsoft.com/office/drawing/2014/main" id="{FB6956D4-60BC-1E41-90BB-BA1E48A589F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4" r="11062" b="766"/>
            <a:stretch/>
          </p:blipFill>
          <p:spPr>
            <a:xfrm>
              <a:off x="-13648" y="-68262"/>
              <a:ext cx="3922540" cy="692626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8D4B5E-0EB1-444F-A05D-E5CD72F33811}"/>
                </a:ext>
              </a:extLst>
            </p:cNvPr>
            <p:cNvSpPr/>
            <p:nvPr userDrawn="1"/>
          </p:nvSpPr>
          <p:spPr>
            <a:xfrm>
              <a:off x="-13648" y="-68262"/>
              <a:ext cx="3922540" cy="6926262"/>
            </a:xfrm>
            <a:prstGeom prst="rect">
              <a:avLst/>
            </a:prstGeom>
            <a:solidFill>
              <a:schemeClr val="accent3">
                <a:lumMod val="7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 descr="A picture containing dark, fireworks, looking, bird&#10;&#10;Description automatically generated">
            <a:extLst>
              <a:ext uri="{FF2B5EF4-FFF2-40B4-BE49-F238E27FC236}">
                <a16:creationId xmlns:a16="http://schemas.microsoft.com/office/drawing/2014/main" id="{DD0D4C87-48E8-B644-BE01-120269F32F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59"/>
          <a:stretch/>
        </p:blipFill>
        <p:spPr>
          <a:xfrm>
            <a:off x="-23095" y="-1"/>
            <a:ext cx="12284363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E4E83-4E53-D34C-A163-4004E1FF9FB8}"/>
              </a:ext>
            </a:extLst>
          </p:cNvPr>
          <p:cNvSpPr/>
          <p:nvPr userDrawn="1"/>
        </p:nvSpPr>
        <p:spPr>
          <a:xfrm>
            <a:off x="-23095" y="-1"/>
            <a:ext cx="12284363" cy="6858001"/>
          </a:xfrm>
          <a:prstGeom prst="rect">
            <a:avLst/>
          </a:prstGeom>
          <a:solidFill>
            <a:schemeClr val="accent3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82C4E4-5AB0-3C46-B3EF-CF8A498C2EE3}"/>
              </a:ext>
            </a:extLst>
          </p:cNvPr>
          <p:cNvSpPr txBox="1">
            <a:spLocks/>
          </p:cNvSpPr>
          <p:nvPr userDrawn="1"/>
        </p:nvSpPr>
        <p:spPr>
          <a:xfrm>
            <a:off x="-23094" y="2640120"/>
            <a:ext cx="12284363" cy="199505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24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36C1D2-27CC-4842-82C5-4F9C0F743A45}"/>
              </a:ext>
            </a:extLst>
          </p:cNvPr>
          <p:cNvGrpSpPr/>
          <p:nvPr userDrawn="1"/>
        </p:nvGrpSpPr>
        <p:grpSpPr>
          <a:xfrm>
            <a:off x="0" y="-1"/>
            <a:ext cx="12192000" cy="746268"/>
            <a:chOff x="0" y="-7360"/>
            <a:chExt cx="12192000" cy="7462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0A988FB-3B6C-F344-9242-381B5F256A89}"/>
                </a:ext>
              </a:extLst>
            </p:cNvPr>
            <p:cNvSpPr/>
            <p:nvPr userDrawn="1"/>
          </p:nvSpPr>
          <p:spPr>
            <a:xfrm>
              <a:off x="10799805" y="289719"/>
              <a:ext cx="1392195" cy="4491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3F126C-29B1-AD45-B22C-0BAE4F59A4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2417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8764" y="265022"/>
              <a:ext cx="1533236" cy="44919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EB90B86C-014A-5844-B418-ACD8C4CF5F9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450018" y="-7360"/>
              <a:ext cx="1741982" cy="277921"/>
            </a:xfrm>
            <a:prstGeom prst="rect">
              <a:avLst/>
            </a:prstGeom>
            <a:solidFill>
              <a:srgbClr val="697893"/>
            </a:solidFill>
          </p:spPr>
          <p:txBody>
            <a:bodyPr>
              <a:normAutofit fontScale="47500" lnSpcReduction="2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8194EF4A-D981-DA4D-B75D-7E9FD9C05BB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-7357"/>
              <a:ext cx="10658764" cy="721667"/>
            </a:xfrm>
            <a:prstGeom prst="rect">
              <a:avLst/>
            </a:prstGeom>
            <a:solidFill>
              <a:srgbClr val="697893"/>
            </a:solidFill>
          </p:spPr>
          <p:txBody>
            <a:bodyPr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GB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5409" y="-17241"/>
            <a:ext cx="10515600" cy="7389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574" y="11262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1" r:id="rId2"/>
    <p:sldLayoutId id="2147483668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bg1"/>
          </a:solidFill>
          <a:latin typeface="Avenir Roman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8600" y="1551854"/>
            <a:ext cx="7775448" cy="2387600"/>
          </a:xfrm>
        </p:spPr>
        <p:txBody>
          <a:bodyPr>
            <a:normAutofit/>
          </a:bodyPr>
          <a:lstStyle/>
          <a:p>
            <a:r>
              <a:rPr lang="en-US" sz="3200" dirty="0"/>
              <a:t>Investigating algorithms for the unsupervised alignment of conceptual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0" y="3939454"/>
            <a:ext cx="7775448" cy="1655762"/>
          </a:xfrm>
        </p:spPr>
        <p:txBody>
          <a:bodyPr>
            <a:normAutofit/>
          </a:bodyPr>
          <a:lstStyle/>
          <a:p>
            <a:r>
              <a:rPr lang="en-US" sz="1400" dirty="0" err="1"/>
              <a:t>Kaarina</a:t>
            </a:r>
            <a:r>
              <a:rPr lang="en-US" sz="1400" dirty="0"/>
              <a:t> </a:t>
            </a:r>
            <a:r>
              <a:rPr lang="en-US" sz="1400" dirty="0" err="1"/>
              <a:t>Aho</a:t>
            </a:r>
            <a:r>
              <a:rPr lang="en-US" sz="1400" dirty="0"/>
              <a:t> | Supervisors: Brett Roads &amp; Brad Love | </a:t>
            </a:r>
            <a:r>
              <a:rPr lang="en-US" sz="1400" dirty="0" err="1"/>
              <a:t>EcoBrain</a:t>
            </a:r>
            <a:r>
              <a:rPr lang="en-US" sz="1400" dirty="0"/>
              <a:t> DTP Rotation 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C584-86B5-E049-9BAC-8B6920E6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3CE26-0230-3844-9A5C-FDA3B659C84A}"/>
              </a:ext>
            </a:extLst>
          </p:cNvPr>
          <p:cNvSpPr/>
          <p:nvPr/>
        </p:nvSpPr>
        <p:spPr>
          <a:xfrm>
            <a:off x="1316735" y="3834683"/>
            <a:ext cx="4427794" cy="22175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u="sng" dirty="0"/>
              <a:t>From </a:t>
            </a:r>
            <a:r>
              <a:rPr lang="en-US" sz="1600" u="sng" dirty="0" err="1"/>
              <a:t>CycleGAN</a:t>
            </a:r>
            <a:r>
              <a:rPr lang="en-US" sz="1600" u="sng" dirty="0"/>
              <a:t>, Zhu et al (2018):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Self loss</a:t>
            </a:r>
            <a:r>
              <a:rPr lang="en-US" sz="1600" dirty="0"/>
              <a:t>: mapping from and back into the same conceptual system, we want to reproduce the original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Cycle consistency loss</a:t>
            </a:r>
            <a:r>
              <a:rPr lang="en-US" sz="1600" dirty="0"/>
              <a:t>: if we map into a new system and back, we also want to retrieve the original point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FB5DFC-445F-0641-BB7A-FC8F0F4F6A79}"/>
              </a:ext>
            </a:extLst>
          </p:cNvPr>
          <p:cNvGrpSpPr/>
          <p:nvPr/>
        </p:nvGrpSpPr>
        <p:grpSpPr>
          <a:xfrm>
            <a:off x="894587" y="2900358"/>
            <a:ext cx="4849941" cy="844650"/>
            <a:chOff x="894587" y="2010632"/>
            <a:chExt cx="4849941" cy="84465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05DA631-BBF1-C444-B8B6-1237C8D92C30}"/>
                </a:ext>
              </a:extLst>
            </p:cNvPr>
            <p:cNvSpPr/>
            <p:nvPr/>
          </p:nvSpPr>
          <p:spPr>
            <a:xfrm>
              <a:off x="1316733" y="2061849"/>
              <a:ext cx="4427795" cy="741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/>
                <a:t> Error in mapping concepts back to themselves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408438-0401-124D-AC8A-80A07303FF59}"/>
                </a:ext>
              </a:extLst>
            </p:cNvPr>
            <p:cNvSpPr/>
            <p:nvPr/>
          </p:nvSpPr>
          <p:spPr>
            <a:xfrm>
              <a:off x="894587" y="2010632"/>
              <a:ext cx="844650" cy="8446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BD8102-0A37-0A41-A935-9323A9D9DC14}"/>
              </a:ext>
            </a:extLst>
          </p:cNvPr>
          <p:cNvGrpSpPr/>
          <p:nvPr/>
        </p:nvGrpSpPr>
        <p:grpSpPr>
          <a:xfrm>
            <a:off x="6251762" y="2143933"/>
            <a:ext cx="4623505" cy="1543939"/>
            <a:chOff x="-1037098" y="912741"/>
            <a:chExt cx="11397800" cy="408273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1C147C1-4AEC-0142-BCBA-ED60951143A6}"/>
                </a:ext>
              </a:extLst>
            </p:cNvPr>
            <p:cNvSpPr/>
            <p:nvPr/>
          </p:nvSpPr>
          <p:spPr>
            <a:xfrm>
              <a:off x="-1037098" y="2969300"/>
              <a:ext cx="2038662" cy="12254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accent1"/>
                  </a:solidFill>
                </a:rPr>
                <a:t>Inputs from different conceptual systems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02BD7E6-4A18-0445-BB39-E7C968EF1FE9}"/>
                </a:ext>
              </a:extLst>
            </p:cNvPr>
            <p:cNvSpPr/>
            <p:nvPr/>
          </p:nvSpPr>
          <p:spPr>
            <a:xfrm>
              <a:off x="4507043" y="2480876"/>
              <a:ext cx="2938072" cy="191874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Model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CC88D45-54AC-9B42-939E-9D0E9DB3335E}"/>
                </a:ext>
              </a:extLst>
            </p:cNvPr>
            <p:cNvSpPr/>
            <p:nvPr/>
          </p:nvSpPr>
          <p:spPr>
            <a:xfrm>
              <a:off x="1603948" y="1885015"/>
              <a:ext cx="2038662" cy="6595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C9D0E44-497A-5C4A-B62F-626E81C7F430}"/>
                </a:ext>
              </a:extLst>
            </p:cNvPr>
            <p:cNvSpPr/>
            <p:nvPr/>
          </p:nvSpPr>
          <p:spPr>
            <a:xfrm>
              <a:off x="1603948" y="3110463"/>
              <a:ext cx="2038662" cy="6595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B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F5FF8E29-D37F-0D43-A455-095801068D44}"/>
                </a:ext>
              </a:extLst>
            </p:cNvPr>
            <p:cNvSpPr/>
            <p:nvPr/>
          </p:nvSpPr>
          <p:spPr>
            <a:xfrm>
              <a:off x="1586460" y="4335911"/>
              <a:ext cx="2038662" cy="65956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BEA543A-FADC-CD46-B8AF-FAFD2C94F62C}"/>
                </a:ext>
              </a:extLst>
            </p:cNvPr>
            <p:cNvCxnSpPr>
              <a:stCxn id="34" idx="3"/>
              <a:endCxn id="33" idx="1"/>
            </p:cNvCxnSpPr>
            <p:nvPr/>
          </p:nvCxnSpPr>
          <p:spPr>
            <a:xfrm>
              <a:off x="3642610" y="2214799"/>
              <a:ext cx="864433" cy="1225448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BC7483D-5524-4F4E-9E09-E941038EB398}"/>
                </a:ext>
              </a:extLst>
            </p:cNvPr>
            <p:cNvCxnSpPr>
              <a:cxnSpLocks/>
              <a:stCxn id="35" idx="3"/>
              <a:endCxn id="33" idx="1"/>
            </p:cNvCxnSpPr>
            <p:nvPr/>
          </p:nvCxnSpPr>
          <p:spPr>
            <a:xfrm>
              <a:off x="3642610" y="3440247"/>
              <a:ext cx="864433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8735856-78B8-3D4B-9436-B38D45B057B5}"/>
                </a:ext>
              </a:extLst>
            </p:cNvPr>
            <p:cNvCxnSpPr>
              <a:stCxn id="36" idx="3"/>
              <a:endCxn id="33" idx="1"/>
            </p:cNvCxnSpPr>
            <p:nvPr/>
          </p:nvCxnSpPr>
          <p:spPr>
            <a:xfrm flipV="1">
              <a:off x="3625122" y="3440247"/>
              <a:ext cx="881921" cy="1225448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73CDA896-CB19-1648-AA0C-45B40FFEBBE9}"/>
                </a:ext>
              </a:extLst>
            </p:cNvPr>
            <p:cNvSpPr/>
            <p:nvPr/>
          </p:nvSpPr>
          <p:spPr>
            <a:xfrm>
              <a:off x="8322040" y="1885015"/>
              <a:ext cx="2038662" cy="659567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A’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B85FA269-4FC2-B240-9B34-04E016CD8FF5}"/>
                </a:ext>
              </a:extLst>
            </p:cNvPr>
            <p:cNvSpPr/>
            <p:nvPr/>
          </p:nvSpPr>
          <p:spPr>
            <a:xfrm>
              <a:off x="8322040" y="3110463"/>
              <a:ext cx="2038662" cy="659567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B’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0310AD9-284A-6E4E-8175-7212E35B7DD9}"/>
                </a:ext>
              </a:extLst>
            </p:cNvPr>
            <p:cNvSpPr/>
            <p:nvPr/>
          </p:nvSpPr>
          <p:spPr>
            <a:xfrm>
              <a:off x="8304552" y="4335911"/>
              <a:ext cx="2038662" cy="659567"/>
            </a:xfrm>
            <a:prstGeom prst="round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C’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C6C75ED-1C38-AA4D-B76E-5050A5E115DC}"/>
                </a:ext>
              </a:extLst>
            </p:cNvPr>
            <p:cNvCxnSpPr>
              <a:cxnSpLocks/>
              <a:stCxn id="33" idx="3"/>
              <a:endCxn id="40" idx="1"/>
            </p:cNvCxnSpPr>
            <p:nvPr/>
          </p:nvCxnSpPr>
          <p:spPr>
            <a:xfrm flipV="1">
              <a:off x="7445117" y="2214800"/>
              <a:ext cx="876923" cy="1225446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A5F0D38-117D-FC46-9CB4-6D4AB6DF1912}"/>
                </a:ext>
              </a:extLst>
            </p:cNvPr>
            <p:cNvCxnSpPr>
              <a:cxnSpLocks/>
              <a:stCxn id="33" idx="3"/>
              <a:endCxn id="42" idx="1"/>
            </p:cNvCxnSpPr>
            <p:nvPr/>
          </p:nvCxnSpPr>
          <p:spPr>
            <a:xfrm>
              <a:off x="7445115" y="3440247"/>
              <a:ext cx="859437" cy="1225448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26FF007-47B0-8A40-BD4A-FCA0B54FB31D}"/>
                </a:ext>
              </a:extLst>
            </p:cNvPr>
            <p:cNvCxnSpPr>
              <a:cxnSpLocks/>
              <a:stCxn id="33" idx="3"/>
              <a:endCxn id="41" idx="1"/>
            </p:cNvCxnSpPr>
            <p:nvPr/>
          </p:nvCxnSpPr>
          <p:spPr>
            <a:xfrm>
              <a:off x="7445115" y="3440247"/>
              <a:ext cx="876925" cy="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6A252694-961A-9E41-92BE-88E59A5DF4BF}"/>
                </a:ext>
              </a:extLst>
            </p:cNvPr>
            <p:cNvCxnSpPr>
              <a:stCxn id="40" idx="0"/>
              <a:endCxn id="34" idx="0"/>
            </p:cNvCxnSpPr>
            <p:nvPr/>
          </p:nvCxnSpPr>
          <p:spPr>
            <a:xfrm rot="16200000" flipV="1">
              <a:off x="5982325" y="-1474031"/>
              <a:ext cx="12700" cy="6718092"/>
            </a:xfrm>
            <a:prstGeom prst="bentConnector3">
              <a:avLst>
                <a:gd name="adj1" fmla="val 3485102"/>
              </a:avLst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976FBD-77E0-DA49-9416-E121D171A11C}"/>
                </a:ext>
              </a:extLst>
            </p:cNvPr>
            <p:cNvSpPr/>
            <p:nvPr/>
          </p:nvSpPr>
          <p:spPr>
            <a:xfrm>
              <a:off x="3541034" y="912741"/>
              <a:ext cx="4840430" cy="120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rgbClr val="FFC000"/>
                  </a:solidFill>
                </a:rPr>
                <a:t>Self loss (Euclidean distance)</a:t>
              </a:r>
            </a:p>
          </p:txBody>
        </p:sp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5D7D4697-F479-574C-A4D2-CE34AE4B549A}"/>
              </a:ext>
            </a:extLst>
          </p:cNvPr>
          <p:cNvSpPr/>
          <p:nvPr/>
        </p:nvSpPr>
        <p:spPr>
          <a:xfrm>
            <a:off x="7200092" y="4784927"/>
            <a:ext cx="528970" cy="2660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0908ADF-E2DC-3144-8953-0930AC1BEEFF}"/>
              </a:ext>
            </a:extLst>
          </p:cNvPr>
          <p:cNvSpPr/>
          <p:nvPr/>
        </p:nvSpPr>
        <p:spPr>
          <a:xfrm>
            <a:off x="7200092" y="5279185"/>
            <a:ext cx="528970" cy="2660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22EB970-8F47-DC40-B0A2-14D6C1BC8FE8}"/>
              </a:ext>
            </a:extLst>
          </p:cNvPr>
          <p:cNvSpPr/>
          <p:nvPr/>
        </p:nvSpPr>
        <p:spPr>
          <a:xfrm>
            <a:off x="7195555" y="5773443"/>
            <a:ext cx="528970" cy="26602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A7AE322-42B1-7A45-8D21-553F8B0EB63D}"/>
              </a:ext>
            </a:extLst>
          </p:cNvPr>
          <p:cNvCxnSpPr>
            <a:cxnSpLocks/>
            <a:stCxn id="67" idx="3"/>
            <a:endCxn id="86" idx="1"/>
          </p:cNvCxnSpPr>
          <p:nvPr/>
        </p:nvCxnSpPr>
        <p:spPr>
          <a:xfrm flipV="1">
            <a:off x="7729062" y="5407660"/>
            <a:ext cx="255410" cy="45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44038D-2408-414C-A886-6550EEE3D8B7}"/>
              </a:ext>
            </a:extLst>
          </p:cNvPr>
          <p:cNvCxnSpPr>
            <a:stCxn id="68" idx="3"/>
            <a:endCxn id="86" idx="1"/>
          </p:cNvCxnSpPr>
          <p:nvPr/>
        </p:nvCxnSpPr>
        <p:spPr>
          <a:xfrm flipV="1">
            <a:off x="7724525" y="5407660"/>
            <a:ext cx="259947" cy="49879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03DED198-471F-704E-A840-EA3F359A50C4}"/>
              </a:ext>
            </a:extLst>
          </p:cNvPr>
          <p:cNvSpPr/>
          <p:nvPr/>
        </p:nvSpPr>
        <p:spPr>
          <a:xfrm>
            <a:off x="8943230" y="4784927"/>
            <a:ext cx="528970" cy="26602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A’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587DF35-FE30-E84E-B8DF-56D6BA555898}"/>
              </a:ext>
            </a:extLst>
          </p:cNvPr>
          <p:cNvSpPr/>
          <p:nvPr/>
        </p:nvSpPr>
        <p:spPr>
          <a:xfrm>
            <a:off x="8938692" y="5773443"/>
            <a:ext cx="528970" cy="26602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C’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1AC0447-A532-1C4A-BCC5-D1B67D92717A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8746811" y="4917938"/>
            <a:ext cx="191881" cy="48972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DB007C2-37FD-5B49-ADF3-157A31F8DC3A}"/>
              </a:ext>
            </a:extLst>
          </p:cNvPr>
          <p:cNvCxnSpPr>
            <a:cxnSpLocks/>
            <a:stCxn id="86" idx="3"/>
            <a:endCxn id="72" idx="1"/>
          </p:cNvCxnSpPr>
          <p:nvPr/>
        </p:nvCxnSpPr>
        <p:spPr>
          <a:xfrm>
            <a:off x="8746811" y="5407660"/>
            <a:ext cx="191881" cy="498794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94E50CFB-F6F8-624D-8FAC-F5D3E40A2016}"/>
              </a:ext>
            </a:extLst>
          </p:cNvPr>
          <p:cNvSpPr/>
          <p:nvPr/>
        </p:nvSpPr>
        <p:spPr>
          <a:xfrm>
            <a:off x="9714107" y="5029033"/>
            <a:ext cx="762339" cy="77388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Model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167D322-512F-A148-A32E-D4ACFCE2657C}"/>
              </a:ext>
            </a:extLst>
          </p:cNvPr>
          <p:cNvSpPr/>
          <p:nvPr/>
        </p:nvSpPr>
        <p:spPr>
          <a:xfrm>
            <a:off x="10656117" y="4784927"/>
            <a:ext cx="528970" cy="26602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</a:t>
            </a:r>
            <a:r>
              <a:rPr lang="en-US" sz="1100" baseline="-25000" dirty="0"/>
              <a:t>b</a:t>
            </a:r>
            <a:r>
              <a:rPr lang="en-US" sz="1100" dirty="0"/>
              <a:t>’’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820D2A6-3919-F140-A53E-EF609930ECE7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10476446" y="4917938"/>
            <a:ext cx="179671" cy="498037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6E8A7EA-6FCA-5047-BC13-626D6C20927F}"/>
              </a:ext>
            </a:extLst>
          </p:cNvPr>
          <p:cNvSpPr/>
          <p:nvPr/>
        </p:nvSpPr>
        <p:spPr>
          <a:xfrm>
            <a:off x="7044636" y="5235574"/>
            <a:ext cx="1045351" cy="885892"/>
          </a:xfrm>
          <a:prstGeom prst="rect">
            <a:avLst/>
          </a:prstGeom>
          <a:solidFill>
            <a:srgbClr val="FFFFFF">
              <a:alpha val="7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BD0BBD7-42B1-794E-8ACD-5776A03D9499}"/>
              </a:ext>
            </a:extLst>
          </p:cNvPr>
          <p:cNvCxnSpPr>
            <a:stCxn id="66" idx="3"/>
            <a:endCxn id="86" idx="1"/>
          </p:cNvCxnSpPr>
          <p:nvPr/>
        </p:nvCxnSpPr>
        <p:spPr>
          <a:xfrm>
            <a:off x="7729062" y="4917938"/>
            <a:ext cx="255410" cy="489722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7C7C831-C359-AA44-854A-6A2F8A4E9070}"/>
              </a:ext>
            </a:extLst>
          </p:cNvPr>
          <p:cNvSpPr/>
          <p:nvPr/>
        </p:nvSpPr>
        <p:spPr>
          <a:xfrm>
            <a:off x="8746811" y="4590109"/>
            <a:ext cx="787625" cy="1725187"/>
          </a:xfrm>
          <a:prstGeom prst="rect">
            <a:avLst/>
          </a:prstGeom>
          <a:solidFill>
            <a:srgbClr val="FFFFFF">
              <a:alpha val="7647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467F79F-BE0D-7245-9825-F0D495A0D174}"/>
              </a:ext>
            </a:extLst>
          </p:cNvPr>
          <p:cNvCxnSpPr>
            <a:cxnSpLocks/>
          </p:cNvCxnSpPr>
          <p:nvPr/>
        </p:nvCxnSpPr>
        <p:spPr>
          <a:xfrm>
            <a:off x="8755697" y="5417039"/>
            <a:ext cx="196419" cy="45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C8A00AF0-8DD9-244F-96DE-BF7DB5D9641C}"/>
              </a:ext>
            </a:extLst>
          </p:cNvPr>
          <p:cNvSpPr/>
          <p:nvPr/>
        </p:nvSpPr>
        <p:spPr>
          <a:xfrm>
            <a:off x="8943230" y="5279185"/>
            <a:ext cx="528970" cy="26602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B’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D3867C9-25BE-3A46-A505-E5434F6A8E38}"/>
              </a:ext>
            </a:extLst>
          </p:cNvPr>
          <p:cNvCxnSpPr>
            <a:cxnSpLocks/>
          </p:cNvCxnSpPr>
          <p:nvPr/>
        </p:nvCxnSpPr>
        <p:spPr>
          <a:xfrm flipV="1">
            <a:off x="9467584" y="5425354"/>
            <a:ext cx="255410" cy="4536"/>
          </a:xfrm>
          <a:prstGeom prst="straightConnector1">
            <a:avLst/>
          </a:prstGeom>
          <a:ln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0C8A6B98-0CA8-4C4B-9E9F-3EEA38A4182C}"/>
              </a:ext>
            </a:extLst>
          </p:cNvPr>
          <p:cNvCxnSpPr>
            <a:stCxn id="76" idx="0"/>
            <a:endCxn id="66" idx="0"/>
          </p:cNvCxnSpPr>
          <p:nvPr/>
        </p:nvCxnSpPr>
        <p:spPr>
          <a:xfrm rot="16200000" flipV="1">
            <a:off x="9192590" y="3056914"/>
            <a:ext cx="4944" cy="3456025"/>
          </a:xfrm>
          <a:prstGeom prst="bentConnector3">
            <a:avLst>
              <a:gd name="adj1" fmla="val 500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0A51716-CFB8-4D40-BB23-06EB4A0DCE89}"/>
              </a:ext>
            </a:extLst>
          </p:cNvPr>
          <p:cNvSpPr/>
          <p:nvPr/>
        </p:nvSpPr>
        <p:spPr>
          <a:xfrm>
            <a:off x="8015087" y="4265866"/>
            <a:ext cx="2359949" cy="1916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FC000"/>
                </a:solidFill>
              </a:rPr>
              <a:t>Cycle loss (Euclidean distance)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9C702C6E-7948-9A43-8EE3-D6FE3982ABAD}"/>
              </a:ext>
            </a:extLst>
          </p:cNvPr>
          <p:cNvSpPr/>
          <p:nvPr/>
        </p:nvSpPr>
        <p:spPr>
          <a:xfrm>
            <a:off x="7984472" y="5020718"/>
            <a:ext cx="762339" cy="77388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Model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1CA4FCB-0D9B-A845-8CA9-B929ACA4ECD4}"/>
              </a:ext>
            </a:extLst>
          </p:cNvPr>
          <p:cNvSpPr/>
          <p:nvPr/>
        </p:nvSpPr>
        <p:spPr>
          <a:xfrm>
            <a:off x="6282749" y="5220994"/>
            <a:ext cx="826982" cy="463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Inputs from different conceptual systems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A2FC98-0CB4-814C-B18A-F7175A952015}"/>
              </a:ext>
            </a:extLst>
          </p:cNvPr>
          <p:cNvGrpSpPr/>
          <p:nvPr/>
        </p:nvGrpSpPr>
        <p:grpSpPr>
          <a:xfrm>
            <a:off x="894587" y="2010632"/>
            <a:ext cx="4849941" cy="844650"/>
            <a:chOff x="894587" y="2010632"/>
            <a:chExt cx="4849941" cy="844650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AA4D61A-91DA-7147-8795-8308E07AF9E1}"/>
                </a:ext>
              </a:extLst>
            </p:cNvPr>
            <p:cNvSpPr/>
            <p:nvPr/>
          </p:nvSpPr>
          <p:spPr>
            <a:xfrm>
              <a:off x="1316733" y="2061849"/>
              <a:ext cx="4427795" cy="741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/>
                <a:t>Distribution loss to encourage similarity of concept distributions between systems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FD792B0-6698-0045-9C0E-0B6F72337D86}"/>
                </a:ext>
              </a:extLst>
            </p:cNvPr>
            <p:cNvSpPr/>
            <p:nvPr/>
          </p:nvSpPr>
          <p:spPr>
            <a:xfrm>
              <a:off x="894587" y="2010632"/>
              <a:ext cx="844650" cy="8446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393C92F-D29D-CE46-991B-6ADB6A2A5928}"/>
              </a:ext>
            </a:extLst>
          </p:cNvPr>
          <p:cNvSpPr/>
          <p:nvPr/>
        </p:nvSpPr>
        <p:spPr>
          <a:xfrm>
            <a:off x="453389" y="1776876"/>
            <a:ext cx="5543550" cy="1102682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41B173B1-0488-3A46-8076-A83DFD74A97C}"/>
              </a:ext>
            </a:extLst>
          </p:cNvPr>
          <p:cNvSpPr/>
          <p:nvPr/>
        </p:nvSpPr>
        <p:spPr>
          <a:xfrm>
            <a:off x="894587" y="1067585"/>
            <a:ext cx="10204705" cy="561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We need a loss function that encourages the system to produce the desired mappings, without supervision from ground truth mappings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CA4F9DB-BB77-E649-AF15-9495F85573C1}"/>
              </a:ext>
            </a:extLst>
          </p:cNvPr>
          <p:cNvSpPr/>
          <p:nvPr/>
        </p:nvSpPr>
        <p:spPr>
          <a:xfrm>
            <a:off x="9607909" y="6040196"/>
            <a:ext cx="2456673" cy="736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this model?</a:t>
            </a:r>
          </a:p>
        </p:txBody>
      </p:sp>
    </p:spTree>
    <p:extLst>
      <p:ext uri="{BB962C8B-B14F-4D97-AF65-F5344CB8AC3E}">
        <p14:creationId xmlns:p14="http://schemas.microsoft.com/office/powerpoint/2010/main" val="200738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71" grpId="0" animBg="1"/>
      <p:bldP spid="72" grpId="0" animBg="1"/>
      <p:bldP spid="75" grpId="0" animBg="1"/>
      <p:bldP spid="76" grpId="0" animBg="1"/>
      <p:bldP spid="78" grpId="0" animBg="1"/>
      <p:bldP spid="80" grpId="0" animBg="1"/>
      <p:bldP spid="82" grpId="0" animBg="1"/>
      <p:bldP spid="85" grpId="0" animBg="1"/>
      <p:bldP spid="86" grpId="0" animBg="1"/>
      <p:bldP spid="87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C44A-F637-7F46-ACE7-EA2F8A9B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36" y="16043"/>
            <a:ext cx="9436608" cy="665017"/>
          </a:xfrm>
        </p:spPr>
        <p:txBody>
          <a:bodyPr/>
          <a:lstStyle/>
          <a:p>
            <a:r>
              <a:rPr lang="en-US" dirty="0"/>
              <a:t>Simple NNs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E6815E-619C-F046-9B72-1E599C171A4E}"/>
              </a:ext>
            </a:extLst>
          </p:cNvPr>
          <p:cNvSpPr/>
          <p:nvPr/>
        </p:nvSpPr>
        <p:spPr>
          <a:xfrm>
            <a:off x="2292542" y="1308377"/>
            <a:ext cx="3466825" cy="144478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simple Neural Network to learn a mapping from one system to another using the losses discussed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EDD3E3-2B91-2345-9261-EA7DA852AC7F}"/>
              </a:ext>
            </a:extLst>
          </p:cNvPr>
          <p:cNvSpPr/>
          <p:nvPr/>
        </p:nvSpPr>
        <p:spPr>
          <a:xfrm>
            <a:off x="6309640" y="1312329"/>
            <a:ext cx="3466825" cy="144478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Have to train separate models for each system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Struggles to get out of local minima for inputs of 5D +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54FD60-CAAD-9341-8F23-0C194E82A0B9}"/>
              </a:ext>
            </a:extLst>
          </p:cNvPr>
          <p:cNvSpPr/>
          <p:nvPr/>
        </p:nvSpPr>
        <p:spPr>
          <a:xfrm>
            <a:off x="1557030" y="3567717"/>
            <a:ext cx="3312377" cy="37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for mapping from A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3EC86DF-9DC7-4245-AB78-4462F155C3FF}"/>
              </a:ext>
            </a:extLst>
          </p:cNvPr>
          <p:cNvSpPr/>
          <p:nvPr/>
        </p:nvSpPr>
        <p:spPr>
          <a:xfrm>
            <a:off x="2419540" y="902724"/>
            <a:ext cx="2923082" cy="49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Approach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EA56778-095D-934C-882C-857FE2DF600B}"/>
              </a:ext>
            </a:extLst>
          </p:cNvPr>
          <p:cNvSpPr/>
          <p:nvPr/>
        </p:nvSpPr>
        <p:spPr>
          <a:xfrm>
            <a:off x="6428523" y="933707"/>
            <a:ext cx="2923082" cy="49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Problems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A824A9C-EEE0-CA4D-857A-A1F4E68FBFDB}"/>
              </a:ext>
            </a:extLst>
          </p:cNvPr>
          <p:cNvSpPr/>
          <p:nvPr/>
        </p:nvSpPr>
        <p:spPr>
          <a:xfrm>
            <a:off x="6095989" y="4664511"/>
            <a:ext cx="943610" cy="779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5"/>
                </a:solidFill>
              </a:rPr>
              <a:t>Inputs from conceptual system B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518A2DC1-E865-FE43-9590-F7CCCE82F84E}"/>
              </a:ext>
            </a:extLst>
          </p:cNvPr>
          <p:cNvSpPr/>
          <p:nvPr/>
        </p:nvSpPr>
        <p:spPr>
          <a:xfrm>
            <a:off x="7494658" y="3511516"/>
            <a:ext cx="3312377" cy="37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 for mapping from B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 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53E77CA-01C7-8F42-997F-A08FC73E2D79}"/>
              </a:ext>
            </a:extLst>
          </p:cNvPr>
          <p:cNvCxnSpPr/>
          <p:nvPr/>
        </p:nvCxnSpPr>
        <p:spPr>
          <a:xfrm>
            <a:off x="6095989" y="3446225"/>
            <a:ext cx="0" cy="30964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8D3A77-6106-E34C-B5BC-36C6D65C08D3}"/>
              </a:ext>
            </a:extLst>
          </p:cNvPr>
          <p:cNvGrpSpPr/>
          <p:nvPr/>
        </p:nvGrpSpPr>
        <p:grpSpPr>
          <a:xfrm>
            <a:off x="6983654" y="4071128"/>
            <a:ext cx="5194327" cy="1937578"/>
            <a:chOff x="6983654" y="4071128"/>
            <a:chExt cx="5194327" cy="1937578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D5EC9258-4170-4945-8938-E5BA068FDF4D}"/>
                </a:ext>
              </a:extLst>
            </p:cNvPr>
            <p:cNvGrpSpPr/>
            <p:nvPr/>
          </p:nvGrpSpPr>
          <p:grpSpPr>
            <a:xfrm>
              <a:off x="8301074" y="4071130"/>
              <a:ext cx="439863" cy="1869416"/>
              <a:chOff x="1653702" y="3112851"/>
              <a:chExt cx="389107" cy="1653702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B2F8CD1C-39EC-D446-8BF9-1AD710118B4F}"/>
                  </a:ext>
                </a:extLst>
              </p:cNvPr>
              <p:cNvSpPr/>
              <p:nvPr/>
            </p:nvSpPr>
            <p:spPr>
              <a:xfrm>
                <a:off x="1653702" y="3112851"/>
                <a:ext cx="389107" cy="16537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22C16FAB-1334-C649-A494-271B71E191F0}"/>
                  </a:ext>
                </a:extLst>
              </p:cNvPr>
              <p:cNvSpPr/>
              <p:nvPr/>
            </p:nvSpPr>
            <p:spPr>
              <a:xfrm>
                <a:off x="1720568" y="3164362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3FBB376F-DC6F-EF4B-9692-E1A2C1907A42}"/>
                  </a:ext>
                </a:extLst>
              </p:cNvPr>
              <p:cNvSpPr/>
              <p:nvPr/>
            </p:nvSpPr>
            <p:spPr>
              <a:xfrm>
                <a:off x="1720567" y="3483535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617CD125-0C5F-4841-96F7-4E4A4096FC51}"/>
                  </a:ext>
                </a:extLst>
              </p:cNvPr>
              <p:cNvSpPr/>
              <p:nvPr/>
            </p:nvSpPr>
            <p:spPr>
              <a:xfrm>
                <a:off x="1720567" y="3812015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84A518C6-5106-284C-9FCC-24068CF86543}"/>
                  </a:ext>
                </a:extLst>
              </p:cNvPr>
              <p:cNvSpPr/>
              <p:nvPr/>
            </p:nvSpPr>
            <p:spPr>
              <a:xfrm>
                <a:off x="1720567" y="4439562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1FD53FA-B7C5-1645-AFE3-F7340C06D58B}"/>
                </a:ext>
              </a:extLst>
            </p:cNvPr>
            <p:cNvGrpSpPr/>
            <p:nvPr/>
          </p:nvGrpSpPr>
          <p:grpSpPr>
            <a:xfrm>
              <a:off x="8963255" y="4071129"/>
              <a:ext cx="439863" cy="1869416"/>
              <a:chOff x="1653702" y="3112851"/>
              <a:chExt cx="389107" cy="165370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27F705DD-9252-C24E-B61E-7E6A5BA70012}"/>
                  </a:ext>
                </a:extLst>
              </p:cNvPr>
              <p:cNvSpPr/>
              <p:nvPr/>
            </p:nvSpPr>
            <p:spPr>
              <a:xfrm>
                <a:off x="1653702" y="3112851"/>
                <a:ext cx="389107" cy="16537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92789CF6-6DA8-864B-AF7A-CF898FF37FBD}"/>
                  </a:ext>
                </a:extLst>
              </p:cNvPr>
              <p:cNvSpPr/>
              <p:nvPr/>
            </p:nvSpPr>
            <p:spPr>
              <a:xfrm>
                <a:off x="1720568" y="3164362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6AFEC7DF-11BA-784B-87EF-11DB519C53D5}"/>
                  </a:ext>
                </a:extLst>
              </p:cNvPr>
              <p:cNvSpPr/>
              <p:nvPr/>
            </p:nvSpPr>
            <p:spPr>
              <a:xfrm>
                <a:off x="1720567" y="3483535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09AE6898-38BA-2047-BE42-7F773ACD4622}"/>
                  </a:ext>
                </a:extLst>
              </p:cNvPr>
              <p:cNvSpPr/>
              <p:nvPr/>
            </p:nvSpPr>
            <p:spPr>
              <a:xfrm>
                <a:off x="1720567" y="3812015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D731DA75-25E4-7947-B3D1-1F61BE6755D0}"/>
                  </a:ext>
                </a:extLst>
              </p:cNvPr>
              <p:cNvSpPr/>
              <p:nvPr/>
            </p:nvSpPr>
            <p:spPr>
              <a:xfrm>
                <a:off x="1720567" y="4439562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934E9B3-E741-2748-A698-C373E3940EEC}"/>
                </a:ext>
              </a:extLst>
            </p:cNvPr>
            <p:cNvGrpSpPr/>
            <p:nvPr/>
          </p:nvGrpSpPr>
          <p:grpSpPr>
            <a:xfrm>
              <a:off x="9625437" y="4071128"/>
              <a:ext cx="439863" cy="1869416"/>
              <a:chOff x="1653702" y="3112851"/>
              <a:chExt cx="389107" cy="1653702"/>
            </a:xfrm>
          </p:grpSpPr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B3EAD6ED-D6B9-8E48-A458-B06643ECF4CB}"/>
                  </a:ext>
                </a:extLst>
              </p:cNvPr>
              <p:cNvSpPr/>
              <p:nvPr/>
            </p:nvSpPr>
            <p:spPr>
              <a:xfrm>
                <a:off x="1653702" y="3112851"/>
                <a:ext cx="389107" cy="165370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273C9D70-CF00-DA45-8688-19D14066F870}"/>
                  </a:ext>
                </a:extLst>
              </p:cNvPr>
              <p:cNvSpPr/>
              <p:nvPr/>
            </p:nvSpPr>
            <p:spPr>
              <a:xfrm>
                <a:off x="1720568" y="3164362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FE323B9B-43F6-3643-A416-76B0F60BBB59}"/>
                  </a:ext>
                </a:extLst>
              </p:cNvPr>
              <p:cNvSpPr/>
              <p:nvPr/>
            </p:nvSpPr>
            <p:spPr>
              <a:xfrm>
                <a:off x="1720567" y="3483535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165F0E93-A7F0-A644-B91C-5C64616F301B}"/>
                  </a:ext>
                </a:extLst>
              </p:cNvPr>
              <p:cNvSpPr/>
              <p:nvPr/>
            </p:nvSpPr>
            <p:spPr>
              <a:xfrm>
                <a:off x="1720567" y="3812015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7661AAE3-EEC6-E34A-9F25-4F928B46F706}"/>
                  </a:ext>
                </a:extLst>
              </p:cNvPr>
              <p:cNvSpPr/>
              <p:nvPr/>
            </p:nvSpPr>
            <p:spPr>
              <a:xfrm>
                <a:off x="1720567" y="4439562"/>
                <a:ext cx="255373" cy="25537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2EB39E1-CFEB-E945-8849-E57557146948}"/>
                </a:ext>
              </a:extLst>
            </p:cNvPr>
            <p:cNvSpPr/>
            <p:nvPr/>
          </p:nvSpPr>
          <p:spPr>
            <a:xfrm>
              <a:off x="7494659" y="4477957"/>
              <a:ext cx="288684" cy="28868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6EF02A8-ECA0-BF4A-B609-B365A1AA6293}"/>
                </a:ext>
              </a:extLst>
            </p:cNvPr>
            <p:cNvSpPr/>
            <p:nvPr/>
          </p:nvSpPr>
          <p:spPr>
            <a:xfrm>
              <a:off x="7494658" y="4838764"/>
              <a:ext cx="288684" cy="28868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46CA074-4C1E-5940-B862-0F71BC166F2F}"/>
                </a:ext>
              </a:extLst>
            </p:cNvPr>
            <p:cNvSpPr/>
            <p:nvPr/>
          </p:nvSpPr>
          <p:spPr>
            <a:xfrm>
              <a:off x="7494658" y="5210092"/>
              <a:ext cx="288684" cy="288685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68D4E426-61C8-A54E-BBA7-DCA1D3525D4F}"/>
                </a:ext>
              </a:extLst>
            </p:cNvPr>
            <p:cNvCxnSpPr/>
            <p:nvPr/>
          </p:nvCxnSpPr>
          <p:spPr>
            <a:xfrm>
              <a:off x="7298124" y="4490165"/>
              <a:ext cx="0" cy="1008612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4E72A85-72BF-924C-8311-DDA6855879EB}"/>
                </a:ext>
              </a:extLst>
            </p:cNvPr>
            <p:cNvCxnSpPr>
              <a:cxnSpLocks/>
              <a:stCxn id="142" idx="6"/>
              <a:endCxn id="296" idx="2"/>
            </p:cNvCxnSpPr>
            <p:nvPr/>
          </p:nvCxnSpPr>
          <p:spPr>
            <a:xfrm flipV="1">
              <a:off x="7783344" y="4273703"/>
              <a:ext cx="593318" cy="34859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D91341B-049A-2645-9CDB-8FD4BC3DE836}"/>
                </a:ext>
              </a:extLst>
            </p:cNvPr>
            <p:cNvCxnSpPr>
              <a:cxnSpLocks/>
              <a:stCxn id="142" idx="6"/>
              <a:endCxn id="297" idx="2"/>
            </p:cNvCxnSpPr>
            <p:nvPr/>
          </p:nvCxnSpPr>
          <p:spPr>
            <a:xfrm>
              <a:off x="7783344" y="4622300"/>
              <a:ext cx="593317" cy="1221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07500D2-ABD4-AE48-B96F-3220B6793F4C}"/>
                </a:ext>
              </a:extLst>
            </p:cNvPr>
            <p:cNvCxnSpPr>
              <a:cxnSpLocks/>
              <a:stCxn id="142" idx="6"/>
              <a:endCxn id="298" idx="2"/>
            </p:cNvCxnSpPr>
            <p:nvPr/>
          </p:nvCxnSpPr>
          <p:spPr>
            <a:xfrm>
              <a:off x="7783344" y="4622300"/>
              <a:ext cx="593317" cy="383538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CB0304-F749-5340-AE5F-9ECAE570F288}"/>
                </a:ext>
              </a:extLst>
            </p:cNvPr>
            <p:cNvCxnSpPr>
              <a:cxnSpLocks/>
              <a:stCxn id="142" idx="6"/>
            </p:cNvCxnSpPr>
            <p:nvPr/>
          </p:nvCxnSpPr>
          <p:spPr>
            <a:xfrm>
              <a:off x="7783344" y="4622300"/>
              <a:ext cx="593318" cy="73213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AA3CDFB-FA09-8D47-8FB1-C1C0273D194B}"/>
                </a:ext>
              </a:extLst>
            </p:cNvPr>
            <p:cNvCxnSpPr>
              <a:cxnSpLocks/>
              <a:stCxn id="142" idx="6"/>
              <a:endCxn id="300" idx="2"/>
            </p:cNvCxnSpPr>
            <p:nvPr/>
          </p:nvCxnSpPr>
          <p:spPr>
            <a:xfrm>
              <a:off x="7783344" y="4622300"/>
              <a:ext cx="593317" cy="1092944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6B11A90-0A28-6342-B127-E5B061D67843}"/>
                </a:ext>
              </a:extLst>
            </p:cNvPr>
            <p:cNvCxnSpPr>
              <a:cxnSpLocks/>
              <a:stCxn id="143" idx="6"/>
              <a:endCxn id="296" idx="2"/>
            </p:cNvCxnSpPr>
            <p:nvPr/>
          </p:nvCxnSpPr>
          <p:spPr>
            <a:xfrm flipV="1">
              <a:off x="7783343" y="4273703"/>
              <a:ext cx="593319" cy="709404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A81B2FF-B5F7-564E-91BC-BF2FEA5257D2}"/>
                </a:ext>
              </a:extLst>
            </p:cNvPr>
            <p:cNvCxnSpPr>
              <a:cxnSpLocks/>
              <a:stCxn id="143" idx="6"/>
              <a:endCxn id="297" idx="2"/>
            </p:cNvCxnSpPr>
            <p:nvPr/>
          </p:nvCxnSpPr>
          <p:spPr>
            <a:xfrm flipV="1">
              <a:off x="7783343" y="4634510"/>
              <a:ext cx="593318" cy="34859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BB99DEB-B668-B444-ABBC-789DFBAAD595}"/>
                </a:ext>
              </a:extLst>
            </p:cNvPr>
            <p:cNvCxnSpPr>
              <a:cxnSpLocks/>
              <a:stCxn id="143" idx="6"/>
              <a:endCxn id="298" idx="2"/>
            </p:cNvCxnSpPr>
            <p:nvPr/>
          </p:nvCxnSpPr>
          <p:spPr>
            <a:xfrm>
              <a:off x="7783343" y="4983107"/>
              <a:ext cx="593318" cy="22731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CFE7A24-0EE0-644C-A195-A72B0AEE9958}"/>
                </a:ext>
              </a:extLst>
            </p:cNvPr>
            <p:cNvCxnSpPr>
              <a:cxnSpLocks/>
              <a:stCxn id="143" idx="6"/>
            </p:cNvCxnSpPr>
            <p:nvPr/>
          </p:nvCxnSpPr>
          <p:spPr>
            <a:xfrm>
              <a:off x="7783343" y="4983107"/>
              <a:ext cx="593319" cy="37133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E897591-D7D3-9745-B437-DD8BB2E563AC}"/>
                </a:ext>
              </a:extLst>
            </p:cNvPr>
            <p:cNvCxnSpPr>
              <a:cxnSpLocks/>
              <a:stCxn id="143" idx="6"/>
            </p:cNvCxnSpPr>
            <p:nvPr/>
          </p:nvCxnSpPr>
          <p:spPr>
            <a:xfrm>
              <a:off x="7783343" y="4983107"/>
              <a:ext cx="593317" cy="76391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C08527C-BEFB-984F-8217-9975933D950A}"/>
                </a:ext>
              </a:extLst>
            </p:cNvPr>
            <p:cNvCxnSpPr>
              <a:cxnSpLocks/>
              <a:stCxn id="145" idx="6"/>
              <a:endCxn id="296" idx="2"/>
            </p:cNvCxnSpPr>
            <p:nvPr/>
          </p:nvCxnSpPr>
          <p:spPr>
            <a:xfrm flipV="1">
              <a:off x="7783343" y="4273703"/>
              <a:ext cx="593319" cy="108073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BABD24D-0BEA-6042-9D46-9B0F00C3DDE0}"/>
                </a:ext>
              </a:extLst>
            </p:cNvPr>
            <p:cNvCxnSpPr>
              <a:cxnSpLocks/>
              <a:stCxn id="145" idx="6"/>
              <a:endCxn id="297" idx="2"/>
            </p:cNvCxnSpPr>
            <p:nvPr/>
          </p:nvCxnSpPr>
          <p:spPr>
            <a:xfrm flipV="1">
              <a:off x="7783343" y="4634510"/>
              <a:ext cx="593318" cy="719925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12D0545-8BE3-2040-936E-328914260CC6}"/>
                </a:ext>
              </a:extLst>
            </p:cNvPr>
            <p:cNvCxnSpPr>
              <a:cxnSpLocks/>
              <a:stCxn id="145" idx="6"/>
              <a:endCxn id="298" idx="2"/>
            </p:cNvCxnSpPr>
            <p:nvPr/>
          </p:nvCxnSpPr>
          <p:spPr>
            <a:xfrm flipV="1">
              <a:off x="7783343" y="5005838"/>
              <a:ext cx="593318" cy="348597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7E22A60-6DC8-BF49-859F-DF188A9AE503}"/>
                </a:ext>
              </a:extLst>
            </p:cNvPr>
            <p:cNvCxnSpPr>
              <a:cxnSpLocks/>
              <a:stCxn id="145" idx="6"/>
            </p:cNvCxnSpPr>
            <p:nvPr/>
          </p:nvCxnSpPr>
          <p:spPr>
            <a:xfrm>
              <a:off x="7783343" y="5354435"/>
              <a:ext cx="593319" cy="2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407A502-B3C2-9A40-B0C6-F7CCA54301FB}"/>
                </a:ext>
              </a:extLst>
            </p:cNvPr>
            <p:cNvCxnSpPr>
              <a:cxnSpLocks/>
              <a:stCxn id="145" idx="6"/>
              <a:endCxn id="300" idx="2"/>
            </p:cNvCxnSpPr>
            <p:nvPr/>
          </p:nvCxnSpPr>
          <p:spPr>
            <a:xfrm>
              <a:off x="7783343" y="5354435"/>
              <a:ext cx="593318" cy="360809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10B3560-8323-F642-B876-7E621E701CBD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>
              <a:off x="8665345" y="4273701"/>
              <a:ext cx="37349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E5C3864-4CBD-984C-9DCB-60129A3D3E16}"/>
                </a:ext>
              </a:extLst>
            </p:cNvPr>
            <p:cNvCxnSpPr>
              <a:cxnSpLocks/>
              <a:stCxn id="296" idx="6"/>
              <a:endCxn id="291" idx="2"/>
            </p:cNvCxnSpPr>
            <p:nvPr/>
          </p:nvCxnSpPr>
          <p:spPr>
            <a:xfrm>
              <a:off x="8665347" y="4273703"/>
              <a:ext cx="373496" cy="36080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2BA404-06CA-164E-8B4E-79E5FAA77497}"/>
                </a:ext>
              </a:extLst>
            </p:cNvPr>
            <p:cNvCxnSpPr>
              <a:cxnSpLocks/>
              <a:stCxn id="296" idx="6"/>
              <a:endCxn id="292" idx="2"/>
            </p:cNvCxnSpPr>
            <p:nvPr/>
          </p:nvCxnSpPr>
          <p:spPr>
            <a:xfrm>
              <a:off x="8665347" y="4273703"/>
              <a:ext cx="373496" cy="7321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5B33757-26BA-9E47-9716-4F8352F13650}"/>
                </a:ext>
              </a:extLst>
            </p:cNvPr>
            <p:cNvCxnSpPr>
              <a:cxnSpLocks/>
            </p:cNvCxnSpPr>
            <p:nvPr/>
          </p:nvCxnSpPr>
          <p:spPr>
            <a:xfrm>
              <a:off x="8665345" y="4273701"/>
              <a:ext cx="373498" cy="10807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CE904771-22D5-494D-A5F7-102E2FD7469B}"/>
                </a:ext>
              </a:extLst>
            </p:cNvPr>
            <p:cNvCxnSpPr>
              <a:cxnSpLocks/>
              <a:stCxn id="296" idx="6"/>
            </p:cNvCxnSpPr>
            <p:nvPr/>
          </p:nvCxnSpPr>
          <p:spPr>
            <a:xfrm>
              <a:off x="8665347" y="4273703"/>
              <a:ext cx="373495" cy="144154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4E48467-9C31-694A-8C3E-0E2E4EB4BA27}"/>
                </a:ext>
              </a:extLst>
            </p:cNvPr>
            <p:cNvCxnSpPr>
              <a:cxnSpLocks/>
              <a:stCxn id="297" idx="6"/>
              <a:endCxn id="290" idx="2"/>
            </p:cNvCxnSpPr>
            <p:nvPr/>
          </p:nvCxnSpPr>
          <p:spPr>
            <a:xfrm flipV="1">
              <a:off x="8665345" y="4273702"/>
              <a:ext cx="373498" cy="36080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0309079-DED3-CE45-88C5-65EB7917435D}"/>
                </a:ext>
              </a:extLst>
            </p:cNvPr>
            <p:cNvCxnSpPr>
              <a:cxnSpLocks/>
              <a:stCxn id="297" idx="6"/>
              <a:endCxn id="291" idx="2"/>
            </p:cNvCxnSpPr>
            <p:nvPr/>
          </p:nvCxnSpPr>
          <p:spPr>
            <a:xfrm flipV="1">
              <a:off x="8665345" y="4634509"/>
              <a:ext cx="373497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CEE660C-95CE-CA4D-87B7-2141768898C6}"/>
                </a:ext>
              </a:extLst>
            </p:cNvPr>
            <p:cNvCxnSpPr>
              <a:cxnSpLocks/>
              <a:stCxn id="297" idx="6"/>
              <a:endCxn id="292" idx="2"/>
            </p:cNvCxnSpPr>
            <p:nvPr/>
          </p:nvCxnSpPr>
          <p:spPr>
            <a:xfrm>
              <a:off x="8665345" y="4634510"/>
              <a:ext cx="373497" cy="3713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99465FF-CCC2-434B-9709-5EF5A509B3BD}"/>
                </a:ext>
              </a:extLst>
            </p:cNvPr>
            <p:cNvCxnSpPr>
              <a:cxnSpLocks/>
              <a:stCxn id="297" idx="6"/>
            </p:cNvCxnSpPr>
            <p:nvPr/>
          </p:nvCxnSpPr>
          <p:spPr>
            <a:xfrm>
              <a:off x="8665345" y="4634510"/>
              <a:ext cx="373498" cy="7199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291F702-D211-EC43-81A4-9E4C2B54B61D}"/>
                </a:ext>
              </a:extLst>
            </p:cNvPr>
            <p:cNvCxnSpPr>
              <a:cxnSpLocks/>
              <a:stCxn id="297" idx="6"/>
              <a:endCxn id="294" idx="2"/>
            </p:cNvCxnSpPr>
            <p:nvPr/>
          </p:nvCxnSpPr>
          <p:spPr>
            <a:xfrm>
              <a:off x="8665345" y="4634510"/>
              <a:ext cx="373497" cy="10807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BFCED26-77DC-DF47-B3EF-929BDCBFAD55}"/>
                </a:ext>
              </a:extLst>
            </p:cNvPr>
            <p:cNvCxnSpPr>
              <a:cxnSpLocks/>
              <a:stCxn id="298" idx="6"/>
              <a:endCxn id="290" idx="2"/>
            </p:cNvCxnSpPr>
            <p:nvPr/>
          </p:nvCxnSpPr>
          <p:spPr>
            <a:xfrm flipV="1">
              <a:off x="8665345" y="4273702"/>
              <a:ext cx="373498" cy="7321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1DD29BA-8868-8B4A-A230-D310A114A522}"/>
                </a:ext>
              </a:extLst>
            </p:cNvPr>
            <p:cNvCxnSpPr>
              <a:cxnSpLocks/>
              <a:stCxn id="298" idx="6"/>
              <a:endCxn id="291" idx="2"/>
            </p:cNvCxnSpPr>
            <p:nvPr/>
          </p:nvCxnSpPr>
          <p:spPr>
            <a:xfrm flipV="1">
              <a:off x="8665345" y="4634509"/>
              <a:ext cx="373497" cy="37132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41395E4-A207-724E-87EC-9BBB140F664C}"/>
                </a:ext>
              </a:extLst>
            </p:cNvPr>
            <p:cNvCxnSpPr>
              <a:cxnSpLocks/>
              <a:stCxn id="298" idx="6"/>
              <a:endCxn id="292" idx="2"/>
            </p:cNvCxnSpPr>
            <p:nvPr/>
          </p:nvCxnSpPr>
          <p:spPr>
            <a:xfrm flipV="1">
              <a:off x="8665345" y="5005837"/>
              <a:ext cx="373497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6BFBAC0-0DA8-7246-8C6A-2E5E1BEE1AAC}"/>
                </a:ext>
              </a:extLst>
            </p:cNvPr>
            <p:cNvCxnSpPr>
              <a:cxnSpLocks/>
              <a:stCxn id="298" idx="6"/>
            </p:cNvCxnSpPr>
            <p:nvPr/>
          </p:nvCxnSpPr>
          <p:spPr>
            <a:xfrm>
              <a:off x="8665345" y="5005838"/>
              <a:ext cx="373498" cy="34859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C7F3B17-DD1A-2E4A-B724-C4E0E9D660EE}"/>
                </a:ext>
              </a:extLst>
            </p:cNvPr>
            <p:cNvCxnSpPr>
              <a:cxnSpLocks/>
              <a:stCxn id="298" idx="6"/>
              <a:endCxn id="294" idx="2"/>
            </p:cNvCxnSpPr>
            <p:nvPr/>
          </p:nvCxnSpPr>
          <p:spPr>
            <a:xfrm>
              <a:off x="8665345" y="5005838"/>
              <a:ext cx="373497" cy="7094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F40A859-779F-EE40-9B7F-269610B08A90}"/>
                </a:ext>
              </a:extLst>
            </p:cNvPr>
            <p:cNvCxnSpPr>
              <a:cxnSpLocks/>
              <a:endCxn id="290" idx="2"/>
            </p:cNvCxnSpPr>
            <p:nvPr/>
          </p:nvCxnSpPr>
          <p:spPr>
            <a:xfrm flipV="1">
              <a:off x="8665347" y="4273702"/>
              <a:ext cx="373497" cy="10807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D726F02-F02B-264C-8A87-4FF1B5937A5F}"/>
                </a:ext>
              </a:extLst>
            </p:cNvPr>
            <p:cNvCxnSpPr>
              <a:cxnSpLocks/>
              <a:endCxn id="291" idx="2"/>
            </p:cNvCxnSpPr>
            <p:nvPr/>
          </p:nvCxnSpPr>
          <p:spPr>
            <a:xfrm flipV="1">
              <a:off x="8665347" y="4634509"/>
              <a:ext cx="373496" cy="71992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6DC77C95-95E8-B243-B024-02C0786B912A}"/>
                </a:ext>
              </a:extLst>
            </p:cNvPr>
            <p:cNvCxnSpPr>
              <a:cxnSpLocks/>
              <a:endCxn id="292" idx="2"/>
            </p:cNvCxnSpPr>
            <p:nvPr/>
          </p:nvCxnSpPr>
          <p:spPr>
            <a:xfrm flipV="1">
              <a:off x="8665347" y="5005837"/>
              <a:ext cx="373496" cy="348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BA07D3-FE32-D848-A261-8360D966F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5347" y="5354436"/>
              <a:ext cx="373497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2326532-6EC2-754E-8544-0409A688ED16}"/>
                </a:ext>
              </a:extLst>
            </p:cNvPr>
            <p:cNvCxnSpPr>
              <a:cxnSpLocks/>
              <a:endCxn id="294" idx="2"/>
            </p:cNvCxnSpPr>
            <p:nvPr/>
          </p:nvCxnSpPr>
          <p:spPr>
            <a:xfrm>
              <a:off x="8665347" y="5354437"/>
              <a:ext cx="373496" cy="36080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90A0DD1-F56A-644E-95F6-C800CC470A9C}"/>
                </a:ext>
              </a:extLst>
            </p:cNvPr>
            <p:cNvCxnSpPr>
              <a:cxnSpLocks/>
              <a:stCxn id="300" idx="6"/>
              <a:endCxn id="294" idx="2"/>
            </p:cNvCxnSpPr>
            <p:nvPr/>
          </p:nvCxnSpPr>
          <p:spPr>
            <a:xfrm flipV="1">
              <a:off x="8665345" y="5715243"/>
              <a:ext cx="373497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63503-F9CF-5E4C-AF9E-008EA3BA05DB}"/>
                </a:ext>
              </a:extLst>
            </p:cNvPr>
            <p:cNvCxnSpPr>
              <a:cxnSpLocks/>
              <a:stCxn id="300" idx="6"/>
            </p:cNvCxnSpPr>
            <p:nvPr/>
          </p:nvCxnSpPr>
          <p:spPr>
            <a:xfrm flipV="1">
              <a:off x="8665345" y="5354436"/>
              <a:ext cx="373498" cy="36080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40D4DD8B-2BCC-1048-B3E9-DF31E1978A9A}"/>
                </a:ext>
              </a:extLst>
            </p:cNvPr>
            <p:cNvCxnSpPr>
              <a:cxnSpLocks/>
              <a:stCxn id="300" idx="6"/>
              <a:endCxn id="292" idx="2"/>
            </p:cNvCxnSpPr>
            <p:nvPr/>
          </p:nvCxnSpPr>
          <p:spPr>
            <a:xfrm flipV="1">
              <a:off x="8665345" y="5005837"/>
              <a:ext cx="373497" cy="7094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47C71F8-63F3-DE41-B837-399A4ED804CF}"/>
                </a:ext>
              </a:extLst>
            </p:cNvPr>
            <p:cNvCxnSpPr>
              <a:cxnSpLocks/>
              <a:stCxn id="300" idx="6"/>
              <a:endCxn id="291" idx="2"/>
            </p:cNvCxnSpPr>
            <p:nvPr/>
          </p:nvCxnSpPr>
          <p:spPr>
            <a:xfrm flipV="1">
              <a:off x="8665345" y="4634509"/>
              <a:ext cx="373497" cy="10807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6C1BAEB-38A5-3045-B361-5868AAD590E5}"/>
                </a:ext>
              </a:extLst>
            </p:cNvPr>
            <p:cNvCxnSpPr>
              <a:cxnSpLocks/>
              <a:stCxn id="300" idx="6"/>
              <a:endCxn id="290" idx="2"/>
            </p:cNvCxnSpPr>
            <p:nvPr/>
          </p:nvCxnSpPr>
          <p:spPr>
            <a:xfrm flipV="1">
              <a:off x="8665345" y="4273702"/>
              <a:ext cx="373498" cy="14415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17D5BE0-C1C1-2A4E-A519-EC21E0F6CB86}"/>
                </a:ext>
              </a:extLst>
            </p:cNvPr>
            <p:cNvCxnSpPr>
              <a:cxnSpLocks/>
            </p:cNvCxnSpPr>
            <p:nvPr/>
          </p:nvCxnSpPr>
          <p:spPr>
            <a:xfrm>
              <a:off x="9327527" y="4272258"/>
              <a:ext cx="373498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1A7C96A1-F73C-1F46-8405-57119277DAF0}"/>
                </a:ext>
              </a:extLst>
            </p:cNvPr>
            <p:cNvCxnSpPr>
              <a:cxnSpLocks/>
            </p:cNvCxnSpPr>
            <p:nvPr/>
          </p:nvCxnSpPr>
          <p:spPr>
            <a:xfrm>
              <a:off x="9327528" y="4272260"/>
              <a:ext cx="373496" cy="36080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CE14478-6211-C940-B007-75BF12A1AA09}"/>
                </a:ext>
              </a:extLst>
            </p:cNvPr>
            <p:cNvCxnSpPr>
              <a:cxnSpLocks/>
            </p:cNvCxnSpPr>
            <p:nvPr/>
          </p:nvCxnSpPr>
          <p:spPr>
            <a:xfrm>
              <a:off x="9327528" y="4272260"/>
              <a:ext cx="373496" cy="73213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0932ACB-F6FC-8842-96FF-257FD5B08C4B}"/>
                </a:ext>
              </a:extLst>
            </p:cNvPr>
            <p:cNvCxnSpPr>
              <a:cxnSpLocks/>
            </p:cNvCxnSpPr>
            <p:nvPr/>
          </p:nvCxnSpPr>
          <p:spPr>
            <a:xfrm>
              <a:off x="9327527" y="4272258"/>
              <a:ext cx="373498" cy="10807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2AE06522-2559-5149-A9DB-CAF4077D3ECC}"/>
                </a:ext>
              </a:extLst>
            </p:cNvPr>
            <p:cNvCxnSpPr>
              <a:cxnSpLocks/>
            </p:cNvCxnSpPr>
            <p:nvPr/>
          </p:nvCxnSpPr>
          <p:spPr>
            <a:xfrm>
              <a:off x="9327528" y="4272260"/>
              <a:ext cx="373495" cy="144154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C125465-E7E7-3246-A007-E36E380A6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7" y="4272259"/>
              <a:ext cx="373498" cy="36080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330C7AA-C6CE-B34D-AEAA-41CAD8555F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7" y="4633066"/>
              <a:ext cx="373497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8CB98A0C-85AF-3945-A86D-F5E61DFD61CC}"/>
                </a:ext>
              </a:extLst>
            </p:cNvPr>
            <p:cNvCxnSpPr>
              <a:cxnSpLocks/>
            </p:cNvCxnSpPr>
            <p:nvPr/>
          </p:nvCxnSpPr>
          <p:spPr>
            <a:xfrm>
              <a:off x="9327527" y="4633067"/>
              <a:ext cx="373497" cy="37132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345A611-D645-A540-94F0-C70CEBD6784B}"/>
                </a:ext>
              </a:extLst>
            </p:cNvPr>
            <p:cNvCxnSpPr>
              <a:cxnSpLocks/>
            </p:cNvCxnSpPr>
            <p:nvPr/>
          </p:nvCxnSpPr>
          <p:spPr>
            <a:xfrm>
              <a:off x="9327527" y="4633067"/>
              <a:ext cx="373498" cy="7199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CB8571A-93EC-164F-BE57-4B8354F8AC6A}"/>
                </a:ext>
              </a:extLst>
            </p:cNvPr>
            <p:cNvCxnSpPr>
              <a:cxnSpLocks/>
            </p:cNvCxnSpPr>
            <p:nvPr/>
          </p:nvCxnSpPr>
          <p:spPr>
            <a:xfrm>
              <a:off x="9327527" y="4633067"/>
              <a:ext cx="373497" cy="10807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6B397E89-4325-DC49-95AE-D29C36E9F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7" y="4272259"/>
              <a:ext cx="373498" cy="73213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E1F276D-5A4A-304D-BFE2-A2A7F72BF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7" y="4633066"/>
              <a:ext cx="373497" cy="37132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9A0E28A-C072-154E-8F00-57482F153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7" y="5004393"/>
              <a:ext cx="373497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F93BABA-1543-A24A-AABA-EF36A4026EDC}"/>
                </a:ext>
              </a:extLst>
            </p:cNvPr>
            <p:cNvCxnSpPr>
              <a:cxnSpLocks/>
            </p:cNvCxnSpPr>
            <p:nvPr/>
          </p:nvCxnSpPr>
          <p:spPr>
            <a:xfrm>
              <a:off x="9327527" y="5004395"/>
              <a:ext cx="373498" cy="34859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40D3219-88DF-7845-B833-CC0DCA432181}"/>
                </a:ext>
              </a:extLst>
            </p:cNvPr>
            <p:cNvCxnSpPr>
              <a:cxnSpLocks/>
            </p:cNvCxnSpPr>
            <p:nvPr/>
          </p:nvCxnSpPr>
          <p:spPr>
            <a:xfrm>
              <a:off x="9327527" y="5004395"/>
              <a:ext cx="373497" cy="7094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9424F6-600F-5346-86D4-AF91D2D55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8" y="4272259"/>
              <a:ext cx="373497" cy="10807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83F598-B332-364A-B57E-AE5D59F420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8" y="4633066"/>
              <a:ext cx="373496" cy="71992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F971CFC-0DC8-1443-8660-F43BB183B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8" y="5004393"/>
              <a:ext cx="373496" cy="348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341B171-10D9-6440-BADA-66FC63027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8" y="5352993"/>
              <a:ext cx="373497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3B30167-7C1E-0249-B57E-B06757AC0341}"/>
                </a:ext>
              </a:extLst>
            </p:cNvPr>
            <p:cNvCxnSpPr>
              <a:cxnSpLocks/>
            </p:cNvCxnSpPr>
            <p:nvPr/>
          </p:nvCxnSpPr>
          <p:spPr>
            <a:xfrm>
              <a:off x="9327528" y="5352994"/>
              <a:ext cx="373496" cy="36080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492DDB84-F3A1-9445-8B85-DE7F4A5C8F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7" y="5713799"/>
              <a:ext cx="373497" cy="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B537AAA-D731-294F-93C6-29F068476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7" y="5352993"/>
              <a:ext cx="373498" cy="36080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F900C692-5F6A-BB40-A648-5465763B5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7" y="5004393"/>
              <a:ext cx="373497" cy="70940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A39E110-3D57-6D49-9B0B-3956F4680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7" y="4633066"/>
              <a:ext cx="373497" cy="10807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2460BEC-F26E-5140-BFBE-B7DEE3801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7527" y="4272259"/>
              <a:ext cx="373498" cy="144154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2C3BC37-846D-9346-BF19-18158016CA99}"/>
                </a:ext>
              </a:extLst>
            </p:cNvPr>
            <p:cNvGrpSpPr/>
            <p:nvPr/>
          </p:nvGrpSpPr>
          <p:grpSpPr>
            <a:xfrm rot="10800000">
              <a:off x="9986601" y="4240485"/>
              <a:ext cx="593319" cy="1473314"/>
              <a:chOff x="1469135" y="4022673"/>
              <a:chExt cx="524856" cy="1303307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8DC3FF4-2D2A-BE4A-A2C2-673A39891D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9136" y="4022673"/>
                <a:ext cx="524855" cy="30837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33BD953B-80D2-4047-826C-BBF7716B3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136" y="4331045"/>
                <a:ext cx="524854" cy="1080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82CC93FB-A16D-704B-80DE-89057FA846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136" y="4331045"/>
                <a:ext cx="524854" cy="33928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5CBF647-D1A7-FC44-9C9A-89EA5748E4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136" y="4331045"/>
                <a:ext cx="524855" cy="64765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0964420-15E7-2546-8296-DBD2293CE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136" y="4331045"/>
                <a:ext cx="524854" cy="96682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7AECD80B-55A5-0F43-83E1-C47E90A4E7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9135" y="4022673"/>
                <a:ext cx="524856" cy="62754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2B7EA1B5-F0CF-DC45-BE0D-25ABF5AEA1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9135" y="4341846"/>
                <a:ext cx="524855" cy="30837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4BCB27D7-D7BE-E045-83D3-1F44A93ADD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135" y="4650218"/>
                <a:ext cx="524855" cy="20108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D2E62389-B7CE-7F4F-A95B-EFE9EF3474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135" y="4650218"/>
                <a:ext cx="524856" cy="32848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6E33F1E1-E30A-D34A-B3D1-F4CE38864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135" y="4650218"/>
                <a:ext cx="524854" cy="67576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1B301D10-3A17-3146-9510-184CDD3AA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9135" y="4022673"/>
                <a:ext cx="524856" cy="95602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75955FFC-9E04-934B-84F0-B2A21FA374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9135" y="4341846"/>
                <a:ext cx="524855" cy="63685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19CD4001-C209-2740-AF23-001033F86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69135" y="4670326"/>
                <a:ext cx="524855" cy="30837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4ED287BD-989A-5141-9697-93118327B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135" y="4978698"/>
                <a:ext cx="524856" cy="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A16700A-382C-2749-B428-72659F6CC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69135" y="4978698"/>
                <a:ext cx="524855" cy="319175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21ADE3D-8D84-F841-AF08-8BA8A6537ACC}"/>
                </a:ext>
              </a:extLst>
            </p:cNvPr>
            <p:cNvSpPr/>
            <p:nvPr/>
          </p:nvSpPr>
          <p:spPr>
            <a:xfrm>
              <a:off x="10580062" y="4467823"/>
              <a:ext cx="288684" cy="28868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CCDD7FEF-DB42-3A47-8745-B2B565D6A09A}"/>
                </a:ext>
              </a:extLst>
            </p:cNvPr>
            <p:cNvSpPr/>
            <p:nvPr/>
          </p:nvSpPr>
          <p:spPr>
            <a:xfrm>
              <a:off x="10580061" y="4828630"/>
              <a:ext cx="288684" cy="28868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accent1"/>
                </a:solidFill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D8EB6BE-D2D1-6D46-A309-D5FFBBDEFF49}"/>
                </a:ext>
              </a:extLst>
            </p:cNvPr>
            <p:cNvSpPr/>
            <p:nvPr/>
          </p:nvSpPr>
          <p:spPr>
            <a:xfrm>
              <a:off x="10580061" y="5199958"/>
              <a:ext cx="288684" cy="28868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accent1"/>
                </a:solidFill>
              </a:endParaRPr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E774767-107F-1842-B18C-A8A33E19F006}"/>
                </a:ext>
              </a:extLst>
            </p:cNvPr>
            <p:cNvCxnSpPr/>
            <p:nvPr/>
          </p:nvCxnSpPr>
          <p:spPr>
            <a:xfrm>
              <a:off x="11007725" y="4467823"/>
              <a:ext cx="0" cy="1008612"/>
            </a:xfrm>
            <a:prstGeom prst="straightConnector1">
              <a:avLst/>
            </a:prstGeom>
            <a:ln>
              <a:solidFill>
                <a:schemeClr val="accent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1B561B9-7E4D-8E49-8A95-46B008D1E376}"/>
                </a:ext>
              </a:extLst>
            </p:cNvPr>
            <p:cNvSpPr/>
            <p:nvPr/>
          </p:nvSpPr>
          <p:spPr>
            <a:xfrm rot="16200000">
              <a:off x="6664678" y="4882629"/>
              <a:ext cx="943610" cy="288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</a:rPr>
                <a:t>N dimensions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EA32110-5FCF-8B4F-947D-2F6C9F4D2528}"/>
                </a:ext>
              </a:extLst>
            </p:cNvPr>
            <p:cNvSpPr/>
            <p:nvPr/>
          </p:nvSpPr>
          <p:spPr>
            <a:xfrm>
              <a:off x="11234371" y="4641524"/>
              <a:ext cx="943610" cy="7791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</a:rPr>
                <a:t>Mapped to conceptual system A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1DD38AD-924D-F34E-9B45-C5931836E2B5}"/>
                </a:ext>
              </a:extLst>
            </p:cNvPr>
            <p:cNvSpPr/>
            <p:nvPr/>
          </p:nvSpPr>
          <p:spPr>
            <a:xfrm rot="16200000">
              <a:off x="6607740" y="4860050"/>
              <a:ext cx="1040513" cy="288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5"/>
                  </a:solidFill>
                </a:rPr>
                <a:t>N</a:t>
              </a:r>
              <a:r>
                <a:rPr lang="en-US" sz="1050" baseline="-25000" dirty="0">
                  <a:solidFill>
                    <a:schemeClr val="accent5"/>
                  </a:solidFill>
                </a:rPr>
                <a:t>B</a:t>
              </a:r>
              <a:r>
                <a:rPr lang="en-US" sz="1050" dirty="0">
                  <a:solidFill>
                    <a:schemeClr val="accent5"/>
                  </a:solidFill>
                </a:rPr>
                <a:t> dimensions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7EE00BB-2502-1C45-B3CB-3CCD8E2F7044}"/>
                </a:ext>
              </a:extLst>
            </p:cNvPr>
            <p:cNvSpPr/>
            <p:nvPr/>
          </p:nvSpPr>
          <p:spPr>
            <a:xfrm rot="5400000">
              <a:off x="10664689" y="4843737"/>
              <a:ext cx="1040513" cy="288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accent1"/>
                  </a:solidFill>
                </a:rPr>
                <a:t>N</a:t>
              </a:r>
              <a:r>
                <a:rPr lang="en-US" sz="1050" baseline="-25000" dirty="0">
                  <a:solidFill>
                    <a:schemeClr val="accent1"/>
                  </a:solidFill>
                </a:rPr>
                <a:t>A</a:t>
              </a:r>
              <a:r>
                <a:rPr lang="en-US" sz="1050" dirty="0">
                  <a:solidFill>
                    <a:schemeClr val="accent1"/>
                  </a:solidFill>
                </a:rPr>
                <a:t> dimensions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A8F2EE-393C-A24D-A622-9262B1DEC767}"/>
                </a:ext>
              </a:extLst>
            </p:cNvPr>
            <p:cNvSpPr txBox="1"/>
            <p:nvPr/>
          </p:nvSpPr>
          <p:spPr>
            <a:xfrm rot="16200000">
              <a:off x="7771183" y="5047156"/>
              <a:ext cx="1261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C69B422B-53B5-7A49-A816-6391289F24D5}"/>
                </a:ext>
              </a:extLst>
            </p:cNvPr>
            <p:cNvSpPr txBox="1"/>
            <p:nvPr/>
          </p:nvSpPr>
          <p:spPr>
            <a:xfrm rot="16200000">
              <a:off x="8423885" y="5052828"/>
              <a:ext cx="1261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618F68F6-FCEF-3145-B530-0579D024342C}"/>
                </a:ext>
              </a:extLst>
            </p:cNvPr>
            <p:cNvSpPr txBox="1"/>
            <p:nvPr/>
          </p:nvSpPr>
          <p:spPr>
            <a:xfrm rot="16200000">
              <a:off x="9110110" y="5054803"/>
              <a:ext cx="1261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68B051-8F38-5B44-A43F-39E93FBDE05A}"/>
              </a:ext>
            </a:extLst>
          </p:cNvPr>
          <p:cNvGrpSpPr/>
          <p:nvPr/>
        </p:nvGrpSpPr>
        <p:grpSpPr>
          <a:xfrm>
            <a:off x="14019" y="4104836"/>
            <a:ext cx="6081992" cy="1947013"/>
            <a:chOff x="14019" y="4104836"/>
            <a:chExt cx="6081992" cy="194701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3130F5-EB3C-1541-AE2A-50AB0828175C}"/>
                </a:ext>
              </a:extLst>
            </p:cNvPr>
            <p:cNvGrpSpPr/>
            <p:nvPr/>
          </p:nvGrpSpPr>
          <p:grpSpPr>
            <a:xfrm>
              <a:off x="14019" y="4104836"/>
              <a:ext cx="6081992" cy="1869418"/>
              <a:chOff x="1227360" y="3401314"/>
              <a:chExt cx="9565225" cy="2940056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4292A4C4-6E41-904F-95BD-F9D25E97F875}"/>
                  </a:ext>
                </a:extLst>
              </p:cNvPr>
              <p:cNvGrpSpPr/>
              <p:nvPr/>
            </p:nvGrpSpPr>
            <p:grpSpPr>
              <a:xfrm>
                <a:off x="3117972" y="3401314"/>
                <a:ext cx="5834136" cy="2940056"/>
                <a:chOff x="887506" y="3691073"/>
                <a:chExt cx="3281548" cy="165370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782BAD47-B10C-484B-856B-C758E9120850}"/>
                    </a:ext>
                  </a:extLst>
                </p:cNvPr>
                <p:cNvGrpSpPr/>
                <p:nvPr/>
              </p:nvGrpSpPr>
              <p:grpSpPr>
                <a:xfrm>
                  <a:off x="1774725" y="3691075"/>
                  <a:ext cx="389107" cy="1653702"/>
                  <a:chOff x="1653702" y="3112851"/>
                  <a:chExt cx="389107" cy="1653702"/>
                </a:xfrm>
              </p:grpSpPr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59E15C0C-F890-BF40-8E70-CE5AD0DBA3E8}"/>
                      </a:ext>
                    </a:extLst>
                  </p:cNvPr>
                  <p:cNvSpPr/>
                  <p:nvPr/>
                </p:nvSpPr>
                <p:spPr>
                  <a:xfrm>
                    <a:off x="1653702" y="3112851"/>
                    <a:ext cx="389107" cy="165370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9CCE78B5-24E6-DE49-AE8B-C6C223173F77}"/>
                      </a:ext>
                    </a:extLst>
                  </p:cNvPr>
                  <p:cNvSpPr/>
                  <p:nvPr/>
                </p:nvSpPr>
                <p:spPr>
                  <a:xfrm>
                    <a:off x="1720568" y="3164362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E8AF5DD3-E7C0-D242-B8B6-0CB572D2F211}"/>
                      </a:ext>
                    </a:extLst>
                  </p:cNvPr>
                  <p:cNvSpPr/>
                  <p:nvPr/>
                </p:nvSpPr>
                <p:spPr>
                  <a:xfrm>
                    <a:off x="1720567" y="3483535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4EFCBAA4-4958-4E4F-9EF8-25C825436453}"/>
                      </a:ext>
                    </a:extLst>
                  </p:cNvPr>
                  <p:cNvSpPr/>
                  <p:nvPr/>
                </p:nvSpPr>
                <p:spPr>
                  <a:xfrm>
                    <a:off x="1720567" y="3812015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FE1796D4-8922-1945-9732-B6080A2F461F}"/>
                      </a:ext>
                    </a:extLst>
                  </p:cNvPr>
                  <p:cNvSpPr/>
                  <p:nvPr/>
                </p:nvSpPr>
                <p:spPr>
                  <a:xfrm>
                    <a:off x="1720567" y="4439562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418F54F4-82BF-444C-AE78-FC69A72CD03A}"/>
                    </a:ext>
                  </a:extLst>
                </p:cNvPr>
                <p:cNvGrpSpPr/>
                <p:nvPr/>
              </p:nvGrpSpPr>
              <p:grpSpPr>
                <a:xfrm>
                  <a:off x="2360497" y="3691074"/>
                  <a:ext cx="389107" cy="1653702"/>
                  <a:chOff x="1653702" y="3112851"/>
                  <a:chExt cx="389107" cy="1653702"/>
                </a:xfrm>
              </p:grpSpPr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21926F27-AE53-DE44-85F2-507F2DD1A459}"/>
                      </a:ext>
                    </a:extLst>
                  </p:cNvPr>
                  <p:cNvSpPr/>
                  <p:nvPr/>
                </p:nvSpPr>
                <p:spPr>
                  <a:xfrm>
                    <a:off x="1653702" y="3112851"/>
                    <a:ext cx="389107" cy="165370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6E4812A4-11D4-1840-B93D-1AA5D43780D5}"/>
                      </a:ext>
                    </a:extLst>
                  </p:cNvPr>
                  <p:cNvSpPr/>
                  <p:nvPr/>
                </p:nvSpPr>
                <p:spPr>
                  <a:xfrm>
                    <a:off x="1720568" y="3164362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51A1DFC1-C927-7647-B78E-4FCC5276B6D8}"/>
                      </a:ext>
                    </a:extLst>
                  </p:cNvPr>
                  <p:cNvSpPr/>
                  <p:nvPr/>
                </p:nvSpPr>
                <p:spPr>
                  <a:xfrm>
                    <a:off x="1720567" y="3483535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86275795-721D-7447-9E0C-44748E913435}"/>
                      </a:ext>
                    </a:extLst>
                  </p:cNvPr>
                  <p:cNvSpPr/>
                  <p:nvPr/>
                </p:nvSpPr>
                <p:spPr>
                  <a:xfrm>
                    <a:off x="1720567" y="3812015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089FBCA4-2F9A-1D4C-9788-5789B95C3BA0}"/>
                      </a:ext>
                    </a:extLst>
                  </p:cNvPr>
                  <p:cNvSpPr/>
                  <p:nvPr/>
                </p:nvSpPr>
                <p:spPr>
                  <a:xfrm>
                    <a:off x="1720567" y="4439562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906EBF7-79A4-0145-97C3-A1D8F4F6E2FD}"/>
                    </a:ext>
                  </a:extLst>
                </p:cNvPr>
                <p:cNvGrpSpPr/>
                <p:nvPr/>
              </p:nvGrpSpPr>
              <p:grpSpPr>
                <a:xfrm>
                  <a:off x="2946269" y="3691073"/>
                  <a:ext cx="389107" cy="1653702"/>
                  <a:chOff x="1653702" y="3112851"/>
                  <a:chExt cx="389107" cy="1653702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1E2B3DA9-8E41-C24C-9A76-2893BEF537F8}"/>
                      </a:ext>
                    </a:extLst>
                  </p:cNvPr>
                  <p:cNvSpPr/>
                  <p:nvPr/>
                </p:nvSpPr>
                <p:spPr>
                  <a:xfrm>
                    <a:off x="1653702" y="3112851"/>
                    <a:ext cx="389107" cy="165370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DCB7C2C6-0E41-9C41-AFBD-3D14EA997EE7}"/>
                      </a:ext>
                    </a:extLst>
                  </p:cNvPr>
                  <p:cNvSpPr/>
                  <p:nvPr/>
                </p:nvSpPr>
                <p:spPr>
                  <a:xfrm>
                    <a:off x="1720568" y="3164362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467AF166-4C7C-0343-BB48-B154C9E08CB8}"/>
                      </a:ext>
                    </a:extLst>
                  </p:cNvPr>
                  <p:cNvSpPr/>
                  <p:nvPr/>
                </p:nvSpPr>
                <p:spPr>
                  <a:xfrm>
                    <a:off x="1720567" y="3483535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B264EDBC-4D10-E64E-9760-9A1B2F5221C6}"/>
                      </a:ext>
                    </a:extLst>
                  </p:cNvPr>
                  <p:cNvSpPr/>
                  <p:nvPr/>
                </p:nvSpPr>
                <p:spPr>
                  <a:xfrm>
                    <a:off x="1720567" y="3812015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4246B0CB-6464-534D-AA00-739C30DFB423}"/>
                      </a:ext>
                    </a:extLst>
                  </p:cNvPr>
                  <p:cNvSpPr/>
                  <p:nvPr/>
                </p:nvSpPr>
                <p:spPr>
                  <a:xfrm>
                    <a:off x="1720567" y="4439562"/>
                    <a:ext cx="255373" cy="25537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A5C3A73-3ECE-F74E-9AE2-F89C51941176}"/>
                    </a:ext>
                  </a:extLst>
                </p:cNvPr>
                <p:cNvSpPr/>
                <p:nvPr/>
              </p:nvSpPr>
              <p:spPr>
                <a:xfrm>
                  <a:off x="1061363" y="4050958"/>
                  <a:ext cx="255373" cy="25537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E3B4C08-2BD4-F744-8CD7-28054A425CDE}"/>
                    </a:ext>
                  </a:extLst>
                </p:cNvPr>
                <p:cNvSpPr/>
                <p:nvPr/>
              </p:nvSpPr>
              <p:spPr>
                <a:xfrm>
                  <a:off x="1061362" y="4370131"/>
                  <a:ext cx="255373" cy="25537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6F552160-E65E-5B42-A56C-3CBC5C4AA224}"/>
                    </a:ext>
                  </a:extLst>
                </p:cNvPr>
                <p:cNvSpPr/>
                <p:nvPr/>
              </p:nvSpPr>
              <p:spPr>
                <a:xfrm>
                  <a:off x="1061362" y="4698611"/>
                  <a:ext cx="255373" cy="255373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4753F45C-5EA5-A841-AD9B-7FD22C9AEA48}"/>
                    </a:ext>
                  </a:extLst>
                </p:cNvPr>
                <p:cNvCxnSpPr/>
                <p:nvPr/>
              </p:nvCxnSpPr>
              <p:spPr>
                <a:xfrm>
                  <a:off x="887506" y="4061757"/>
                  <a:ext cx="0" cy="892227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5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4F69893-7878-5C40-9197-5C62CA77CA00}"/>
                    </a:ext>
                  </a:extLst>
                </p:cNvPr>
                <p:cNvCxnSpPr>
                  <a:cxnSpLocks/>
                  <a:stCxn id="27" idx="6"/>
                  <a:endCxn id="7" idx="2"/>
                </p:cNvCxnSpPr>
                <p:nvPr/>
              </p:nvCxnSpPr>
              <p:spPr>
                <a:xfrm flipV="1">
                  <a:off x="1316736" y="3870273"/>
                  <a:ext cx="524855" cy="3083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0E65433-403E-124D-90ED-9E86F77934B6}"/>
                    </a:ext>
                  </a:extLst>
                </p:cNvPr>
                <p:cNvCxnSpPr>
                  <a:cxnSpLocks/>
                  <a:stCxn id="27" idx="6"/>
                  <a:endCxn id="8" idx="2"/>
                </p:cNvCxnSpPr>
                <p:nvPr/>
              </p:nvCxnSpPr>
              <p:spPr>
                <a:xfrm>
                  <a:off x="1316736" y="4178645"/>
                  <a:ext cx="524854" cy="1080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F1F358C-DA41-9943-AC2D-EF00B6A709BC}"/>
                    </a:ext>
                  </a:extLst>
                </p:cNvPr>
                <p:cNvCxnSpPr>
                  <a:cxnSpLocks/>
                  <a:stCxn id="27" idx="6"/>
                  <a:endCxn id="9" idx="2"/>
                </p:cNvCxnSpPr>
                <p:nvPr/>
              </p:nvCxnSpPr>
              <p:spPr>
                <a:xfrm>
                  <a:off x="1316736" y="4178645"/>
                  <a:ext cx="524854" cy="33928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F2A3A12-1EF2-1A4F-90F1-EBEEBB64B20E}"/>
                    </a:ext>
                  </a:extLst>
                </p:cNvPr>
                <p:cNvCxnSpPr>
                  <a:cxnSpLocks/>
                  <a:stCxn id="27" idx="6"/>
                </p:cNvCxnSpPr>
                <p:nvPr/>
              </p:nvCxnSpPr>
              <p:spPr>
                <a:xfrm>
                  <a:off x="1316736" y="4178645"/>
                  <a:ext cx="524855" cy="6476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3660EF4-0F05-194E-B396-45FC07C6CFF6}"/>
                    </a:ext>
                  </a:extLst>
                </p:cNvPr>
                <p:cNvCxnSpPr>
                  <a:cxnSpLocks/>
                  <a:stCxn id="27" idx="6"/>
                  <a:endCxn id="11" idx="2"/>
                </p:cNvCxnSpPr>
                <p:nvPr/>
              </p:nvCxnSpPr>
              <p:spPr>
                <a:xfrm>
                  <a:off x="1316736" y="4178645"/>
                  <a:ext cx="524854" cy="9668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9B8AC8C6-70B6-9B4C-ADD6-2A14ACCC1C28}"/>
                    </a:ext>
                  </a:extLst>
                </p:cNvPr>
                <p:cNvCxnSpPr>
                  <a:cxnSpLocks/>
                  <a:stCxn id="28" idx="6"/>
                  <a:endCxn id="7" idx="2"/>
                </p:cNvCxnSpPr>
                <p:nvPr/>
              </p:nvCxnSpPr>
              <p:spPr>
                <a:xfrm flipV="1">
                  <a:off x="1316735" y="3870273"/>
                  <a:ext cx="524856" cy="6275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0689CFDD-AF86-6644-BEA2-3CE2FD48E912}"/>
                    </a:ext>
                  </a:extLst>
                </p:cNvPr>
                <p:cNvCxnSpPr>
                  <a:cxnSpLocks/>
                  <a:stCxn id="28" idx="6"/>
                  <a:endCxn id="8" idx="2"/>
                </p:cNvCxnSpPr>
                <p:nvPr/>
              </p:nvCxnSpPr>
              <p:spPr>
                <a:xfrm flipV="1">
                  <a:off x="1316735" y="4189446"/>
                  <a:ext cx="524855" cy="3083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35B3BC5A-A806-7E4B-A695-DD7269C79392}"/>
                    </a:ext>
                  </a:extLst>
                </p:cNvPr>
                <p:cNvCxnSpPr>
                  <a:cxnSpLocks/>
                  <a:stCxn id="28" idx="6"/>
                  <a:endCxn id="9" idx="2"/>
                </p:cNvCxnSpPr>
                <p:nvPr/>
              </p:nvCxnSpPr>
              <p:spPr>
                <a:xfrm>
                  <a:off x="1316735" y="4497818"/>
                  <a:ext cx="524855" cy="2010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3B7225F-506D-AB4F-84EA-6A59AFE57FB4}"/>
                    </a:ext>
                  </a:extLst>
                </p:cNvPr>
                <p:cNvCxnSpPr>
                  <a:cxnSpLocks/>
                  <a:stCxn id="28" idx="6"/>
                </p:cNvCxnSpPr>
                <p:nvPr/>
              </p:nvCxnSpPr>
              <p:spPr>
                <a:xfrm>
                  <a:off x="1316735" y="4497818"/>
                  <a:ext cx="524856" cy="3284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2730494-4E15-9D48-8422-FE50EDEC0DBF}"/>
                    </a:ext>
                  </a:extLst>
                </p:cNvPr>
                <p:cNvCxnSpPr>
                  <a:cxnSpLocks/>
                  <a:stCxn id="28" idx="6"/>
                </p:cNvCxnSpPr>
                <p:nvPr/>
              </p:nvCxnSpPr>
              <p:spPr>
                <a:xfrm>
                  <a:off x="1316735" y="4497818"/>
                  <a:ext cx="524854" cy="67576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1BBD2AC-0C6A-F849-B8EB-CBCC8B989F86}"/>
                    </a:ext>
                  </a:extLst>
                </p:cNvPr>
                <p:cNvCxnSpPr>
                  <a:cxnSpLocks/>
                  <a:stCxn id="29" idx="6"/>
                  <a:endCxn id="7" idx="2"/>
                </p:cNvCxnSpPr>
                <p:nvPr/>
              </p:nvCxnSpPr>
              <p:spPr>
                <a:xfrm flipV="1">
                  <a:off x="1316735" y="3870273"/>
                  <a:ext cx="524856" cy="9560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F05C81CD-F0BA-B441-88C9-BBFF32BE748E}"/>
                    </a:ext>
                  </a:extLst>
                </p:cNvPr>
                <p:cNvCxnSpPr>
                  <a:cxnSpLocks/>
                  <a:stCxn id="29" idx="6"/>
                  <a:endCxn id="8" idx="2"/>
                </p:cNvCxnSpPr>
                <p:nvPr/>
              </p:nvCxnSpPr>
              <p:spPr>
                <a:xfrm flipV="1">
                  <a:off x="1316735" y="4189446"/>
                  <a:ext cx="524855" cy="63685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61AB95A0-D62E-8343-8E0A-28391DFAE65E}"/>
                    </a:ext>
                  </a:extLst>
                </p:cNvPr>
                <p:cNvCxnSpPr>
                  <a:cxnSpLocks/>
                  <a:stCxn id="29" idx="6"/>
                  <a:endCxn id="9" idx="2"/>
                </p:cNvCxnSpPr>
                <p:nvPr/>
              </p:nvCxnSpPr>
              <p:spPr>
                <a:xfrm flipV="1">
                  <a:off x="1316735" y="4517926"/>
                  <a:ext cx="524855" cy="3083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61ECBB5-83E5-E543-A666-8454BA9094C6}"/>
                    </a:ext>
                  </a:extLst>
                </p:cNvPr>
                <p:cNvCxnSpPr>
                  <a:cxnSpLocks/>
                  <a:stCxn id="29" idx="6"/>
                </p:cNvCxnSpPr>
                <p:nvPr/>
              </p:nvCxnSpPr>
              <p:spPr>
                <a:xfrm>
                  <a:off x="1316735" y="4826298"/>
                  <a:ext cx="524856" cy="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58B90759-AC19-F142-B405-7E025683D28B}"/>
                    </a:ext>
                  </a:extLst>
                </p:cNvPr>
                <p:cNvCxnSpPr>
                  <a:cxnSpLocks/>
                  <a:stCxn id="29" idx="6"/>
                  <a:endCxn id="11" idx="2"/>
                </p:cNvCxnSpPr>
                <p:nvPr/>
              </p:nvCxnSpPr>
              <p:spPr>
                <a:xfrm>
                  <a:off x="1316735" y="4826298"/>
                  <a:ext cx="524855" cy="31917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90A57CBF-8F9A-6543-B129-FEEE1027C0F2}"/>
                    </a:ext>
                  </a:extLst>
                </p:cNvPr>
                <p:cNvCxnSpPr>
                  <a:cxnSpLocks/>
                  <a:endCxn id="15" idx="2"/>
                </p:cNvCxnSpPr>
                <p:nvPr/>
              </p:nvCxnSpPr>
              <p:spPr>
                <a:xfrm>
                  <a:off x="2096963" y="3870271"/>
                  <a:ext cx="330400" cy="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3180DE6F-C608-F642-B9B9-CB8B4DB18EAA}"/>
                    </a:ext>
                  </a:extLst>
                </p:cNvPr>
                <p:cNvCxnSpPr>
                  <a:cxnSpLocks/>
                  <a:stCxn id="7" idx="6"/>
                  <a:endCxn id="16" idx="2"/>
                </p:cNvCxnSpPr>
                <p:nvPr/>
              </p:nvCxnSpPr>
              <p:spPr>
                <a:xfrm>
                  <a:off x="2096964" y="3870273"/>
                  <a:ext cx="330398" cy="31917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7745A09C-76C8-6848-98D3-AA29D37B054C}"/>
                    </a:ext>
                  </a:extLst>
                </p:cNvPr>
                <p:cNvCxnSpPr>
                  <a:cxnSpLocks/>
                  <a:stCxn id="7" idx="6"/>
                  <a:endCxn id="17" idx="2"/>
                </p:cNvCxnSpPr>
                <p:nvPr/>
              </p:nvCxnSpPr>
              <p:spPr>
                <a:xfrm>
                  <a:off x="2096964" y="3870273"/>
                  <a:ext cx="330398" cy="64765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55966E43-C1AF-2249-819C-A70B28F8A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6963" y="3870271"/>
                  <a:ext cx="330400" cy="95602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DDD53B66-EBC6-744D-A1B6-381F36F4DE9C}"/>
                    </a:ext>
                  </a:extLst>
                </p:cNvPr>
                <p:cNvCxnSpPr>
                  <a:cxnSpLocks/>
                  <a:stCxn id="7" idx="6"/>
                </p:cNvCxnSpPr>
                <p:nvPr/>
              </p:nvCxnSpPr>
              <p:spPr>
                <a:xfrm>
                  <a:off x="2096964" y="3870273"/>
                  <a:ext cx="330397" cy="1275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985CC43-7511-E249-8F8C-B0FFC0EC47B3}"/>
                    </a:ext>
                  </a:extLst>
                </p:cNvPr>
                <p:cNvCxnSpPr>
                  <a:cxnSpLocks/>
                  <a:stCxn id="8" idx="6"/>
                  <a:endCxn id="15" idx="2"/>
                </p:cNvCxnSpPr>
                <p:nvPr/>
              </p:nvCxnSpPr>
              <p:spPr>
                <a:xfrm flipV="1">
                  <a:off x="2096963" y="3870272"/>
                  <a:ext cx="330400" cy="31917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BDF32EB8-A274-AB47-8726-EBD3D35A1096}"/>
                    </a:ext>
                  </a:extLst>
                </p:cNvPr>
                <p:cNvCxnSpPr>
                  <a:cxnSpLocks/>
                  <a:stCxn id="8" idx="6"/>
                  <a:endCxn id="16" idx="2"/>
                </p:cNvCxnSpPr>
                <p:nvPr/>
              </p:nvCxnSpPr>
              <p:spPr>
                <a:xfrm flipV="1">
                  <a:off x="2096963" y="4189445"/>
                  <a:ext cx="330399" cy="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B4CEF38A-7A66-714E-A44E-2B34588E453B}"/>
                    </a:ext>
                  </a:extLst>
                </p:cNvPr>
                <p:cNvCxnSpPr>
                  <a:cxnSpLocks/>
                  <a:stCxn id="8" idx="6"/>
                  <a:endCxn id="17" idx="2"/>
                </p:cNvCxnSpPr>
                <p:nvPr/>
              </p:nvCxnSpPr>
              <p:spPr>
                <a:xfrm>
                  <a:off x="2096963" y="4189446"/>
                  <a:ext cx="330399" cy="328479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A6B760E3-DF73-9C46-93AA-92354043B655}"/>
                    </a:ext>
                  </a:extLst>
                </p:cNvPr>
                <p:cNvCxnSpPr>
                  <a:cxnSpLocks/>
                  <a:stCxn id="8" idx="6"/>
                </p:cNvCxnSpPr>
                <p:nvPr/>
              </p:nvCxnSpPr>
              <p:spPr>
                <a:xfrm>
                  <a:off x="2096963" y="4189446"/>
                  <a:ext cx="330400" cy="63685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4C1DC2E-2B59-CB4A-A954-CAA1EC818A2E}"/>
                    </a:ext>
                  </a:extLst>
                </p:cNvPr>
                <p:cNvCxnSpPr>
                  <a:cxnSpLocks/>
                  <a:stCxn id="8" idx="6"/>
                  <a:endCxn id="19" idx="2"/>
                </p:cNvCxnSpPr>
                <p:nvPr/>
              </p:nvCxnSpPr>
              <p:spPr>
                <a:xfrm>
                  <a:off x="2096963" y="4189446"/>
                  <a:ext cx="330399" cy="956026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648FBB3-29D1-3F4C-A14A-D38999D5BC7B}"/>
                    </a:ext>
                  </a:extLst>
                </p:cNvPr>
                <p:cNvCxnSpPr>
                  <a:cxnSpLocks/>
                  <a:stCxn id="9" idx="6"/>
                  <a:endCxn id="15" idx="2"/>
                </p:cNvCxnSpPr>
                <p:nvPr/>
              </p:nvCxnSpPr>
              <p:spPr>
                <a:xfrm flipV="1">
                  <a:off x="2096963" y="3870272"/>
                  <a:ext cx="330400" cy="64765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83C6CF6E-E876-0B46-BED9-480A2ED8D00B}"/>
                    </a:ext>
                  </a:extLst>
                </p:cNvPr>
                <p:cNvCxnSpPr>
                  <a:cxnSpLocks/>
                  <a:stCxn id="9" idx="6"/>
                  <a:endCxn id="16" idx="2"/>
                </p:cNvCxnSpPr>
                <p:nvPr/>
              </p:nvCxnSpPr>
              <p:spPr>
                <a:xfrm flipV="1">
                  <a:off x="2096963" y="4189445"/>
                  <a:ext cx="330399" cy="32848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515B0D1F-46B7-4D40-AEAD-3B00AD9DF770}"/>
                    </a:ext>
                  </a:extLst>
                </p:cNvPr>
                <p:cNvCxnSpPr>
                  <a:cxnSpLocks/>
                  <a:stCxn id="9" idx="6"/>
                  <a:endCxn id="17" idx="2"/>
                </p:cNvCxnSpPr>
                <p:nvPr/>
              </p:nvCxnSpPr>
              <p:spPr>
                <a:xfrm flipV="1">
                  <a:off x="2096963" y="4517925"/>
                  <a:ext cx="330399" cy="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B8D82410-F585-A643-81E0-CBFC1F545B0C}"/>
                    </a:ext>
                  </a:extLst>
                </p:cNvPr>
                <p:cNvCxnSpPr>
                  <a:cxnSpLocks/>
                  <a:stCxn id="9" idx="6"/>
                </p:cNvCxnSpPr>
                <p:nvPr/>
              </p:nvCxnSpPr>
              <p:spPr>
                <a:xfrm>
                  <a:off x="2096963" y="4517926"/>
                  <a:ext cx="330400" cy="30837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B75EB98E-A88D-1E4D-A831-1F0DA80461CB}"/>
                    </a:ext>
                  </a:extLst>
                </p:cNvPr>
                <p:cNvCxnSpPr>
                  <a:cxnSpLocks/>
                  <a:stCxn id="9" idx="6"/>
                  <a:endCxn id="19" idx="2"/>
                </p:cNvCxnSpPr>
                <p:nvPr/>
              </p:nvCxnSpPr>
              <p:spPr>
                <a:xfrm>
                  <a:off x="2096963" y="4517926"/>
                  <a:ext cx="330399" cy="627546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C0D3E9C-3776-024F-A466-CD75E88DD04B}"/>
                    </a:ext>
                  </a:extLst>
                </p:cNvPr>
                <p:cNvCxnSpPr>
                  <a:cxnSpLocks/>
                  <a:endCxn id="15" idx="2"/>
                </p:cNvCxnSpPr>
                <p:nvPr/>
              </p:nvCxnSpPr>
              <p:spPr>
                <a:xfrm flipV="1">
                  <a:off x="2096964" y="3870272"/>
                  <a:ext cx="330399" cy="95602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776A2175-8CE4-6843-8DEF-B7F63C9EADD9}"/>
                    </a:ext>
                  </a:extLst>
                </p:cNvPr>
                <p:cNvCxnSpPr>
                  <a:cxnSpLocks/>
                  <a:endCxn id="16" idx="2"/>
                </p:cNvCxnSpPr>
                <p:nvPr/>
              </p:nvCxnSpPr>
              <p:spPr>
                <a:xfrm flipV="1">
                  <a:off x="2096964" y="4189445"/>
                  <a:ext cx="330398" cy="63685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AA0DCBC9-BB55-C344-BCD7-BFC2863F5C84}"/>
                    </a:ext>
                  </a:extLst>
                </p:cNvPr>
                <p:cNvCxnSpPr>
                  <a:cxnSpLocks/>
                  <a:endCxn id="17" idx="2"/>
                </p:cNvCxnSpPr>
                <p:nvPr/>
              </p:nvCxnSpPr>
              <p:spPr>
                <a:xfrm flipV="1">
                  <a:off x="2096964" y="4517925"/>
                  <a:ext cx="330398" cy="30837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4E7D76CD-2D46-EF44-B6F3-338B2707D6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96964" y="4826299"/>
                  <a:ext cx="330399" cy="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67DD682A-DE43-A848-99BE-173675AC2F53}"/>
                    </a:ext>
                  </a:extLst>
                </p:cNvPr>
                <p:cNvCxnSpPr>
                  <a:cxnSpLocks/>
                  <a:endCxn id="19" idx="2"/>
                </p:cNvCxnSpPr>
                <p:nvPr/>
              </p:nvCxnSpPr>
              <p:spPr>
                <a:xfrm>
                  <a:off x="2096964" y="4826300"/>
                  <a:ext cx="330398" cy="31917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401BB5C-6B95-CE4D-B624-696A7D2CFB17}"/>
                    </a:ext>
                  </a:extLst>
                </p:cNvPr>
                <p:cNvCxnSpPr>
                  <a:cxnSpLocks/>
                  <a:stCxn id="11" idx="6"/>
                  <a:endCxn id="19" idx="2"/>
                </p:cNvCxnSpPr>
                <p:nvPr/>
              </p:nvCxnSpPr>
              <p:spPr>
                <a:xfrm flipV="1">
                  <a:off x="2096963" y="5145472"/>
                  <a:ext cx="330399" cy="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03828B4E-3B2A-1243-9FE3-7FC8D42B5A13}"/>
                    </a:ext>
                  </a:extLst>
                </p:cNvPr>
                <p:cNvCxnSpPr>
                  <a:cxnSpLocks/>
                  <a:stCxn id="11" idx="6"/>
                </p:cNvCxnSpPr>
                <p:nvPr/>
              </p:nvCxnSpPr>
              <p:spPr>
                <a:xfrm flipV="1">
                  <a:off x="2096963" y="4826299"/>
                  <a:ext cx="330400" cy="31917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A968706A-F9E9-FF43-9685-06A6027E298D}"/>
                    </a:ext>
                  </a:extLst>
                </p:cNvPr>
                <p:cNvCxnSpPr>
                  <a:cxnSpLocks/>
                  <a:stCxn id="11" idx="6"/>
                  <a:endCxn id="17" idx="2"/>
                </p:cNvCxnSpPr>
                <p:nvPr/>
              </p:nvCxnSpPr>
              <p:spPr>
                <a:xfrm flipV="1">
                  <a:off x="2096963" y="4517925"/>
                  <a:ext cx="330399" cy="6275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F519B5F4-EACA-CF46-98CD-06A548E9C71D}"/>
                    </a:ext>
                  </a:extLst>
                </p:cNvPr>
                <p:cNvCxnSpPr>
                  <a:cxnSpLocks/>
                  <a:stCxn id="11" idx="6"/>
                  <a:endCxn id="16" idx="2"/>
                </p:cNvCxnSpPr>
                <p:nvPr/>
              </p:nvCxnSpPr>
              <p:spPr>
                <a:xfrm flipV="1">
                  <a:off x="2096963" y="4189445"/>
                  <a:ext cx="330399" cy="95602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E014403-E741-5B45-B4C3-CC2168E0D6E7}"/>
                    </a:ext>
                  </a:extLst>
                </p:cNvPr>
                <p:cNvCxnSpPr>
                  <a:cxnSpLocks/>
                  <a:stCxn id="11" idx="6"/>
                  <a:endCxn id="15" idx="2"/>
                </p:cNvCxnSpPr>
                <p:nvPr/>
              </p:nvCxnSpPr>
              <p:spPr>
                <a:xfrm flipV="1">
                  <a:off x="2096963" y="3870272"/>
                  <a:ext cx="330400" cy="127520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E9FC3E02-11FF-764D-96F3-C802B3C8BA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735" y="3868994"/>
                  <a:ext cx="330400" cy="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6D137489-8A14-644B-BED4-CB16FECC84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736" y="3868996"/>
                  <a:ext cx="330398" cy="31917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F11B7F95-42BC-2541-95E7-A9C78B82E3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736" y="3868996"/>
                  <a:ext cx="330398" cy="64765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614A96A2-DDDB-6044-B79F-3E93037E5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735" y="3868994"/>
                  <a:ext cx="330400" cy="95602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3AA07F19-D2B1-F045-87FE-D183A13F31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736" y="3868996"/>
                  <a:ext cx="330397" cy="127520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26604650-05C7-554D-B843-D0E9EAA29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5" y="3868995"/>
                  <a:ext cx="330400" cy="31917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5955125D-43C1-6A4B-A007-825ECB381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5" y="4188168"/>
                  <a:ext cx="330399" cy="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0EB7029-94E4-D248-969D-4594D60CC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735" y="4188169"/>
                  <a:ext cx="330399" cy="328479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E37D42A9-C412-8C44-8B00-102E1EED3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735" y="4188169"/>
                  <a:ext cx="330400" cy="63685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1BE16966-B008-1F42-B5B3-2578E89B8B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735" y="4188169"/>
                  <a:ext cx="330399" cy="956026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4911B566-138D-774A-AB9B-D1C21A6A72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5" y="3868995"/>
                  <a:ext cx="330400" cy="64765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13636485-4A5E-5D4C-8396-2E0CE2E42B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5" y="4188168"/>
                  <a:ext cx="330399" cy="32848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F186D9E4-C20F-AC4A-9469-348207A7F0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5" y="4516648"/>
                  <a:ext cx="330399" cy="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75970C2-F33D-8A40-8E5C-08AD2EACD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735" y="4516649"/>
                  <a:ext cx="330400" cy="30837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63F03DAF-F463-D449-BC4F-9F3D6F109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735" y="4516649"/>
                  <a:ext cx="330399" cy="627546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C1A9E98E-9B79-2A4F-BF85-F0581F088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6" y="3868995"/>
                  <a:ext cx="330399" cy="95602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376DADE1-7F24-3C48-8B29-E41C6F9B02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6" y="4188168"/>
                  <a:ext cx="330398" cy="63685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75BE12ED-F792-B54B-9F1E-DB217122CC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6" y="4516648"/>
                  <a:ext cx="330398" cy="30837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13E5102E-A680-6E41-AD6E-CCD9461C0E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6" y="4825022"/>
                  <a:ext cx="330399" cy="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0C6ADA60-293E-F74B-81C3-9C9918201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2736" y="4825023"/>
                  <a:ext cx="330398" cy="31917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D53B8FAD-3818-7C44-8088-C9D7F19C4B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5" y="5144195"/>
                  <a:ext cx="330399" cy="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75A6FD63-C313-F04E-9291-D64C8AFF5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5" y="4825022"/>
                  <a:ext cx="330400" cy="31917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F229B41C-6ADE-FE41-A9FF-24341AA4E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5" y="4516648"/>
                  <a:ext cx="330399" cy="6275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BE61688-86A9-8046-888C-B25222656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5" y="4188168"/>
                  <a:ext cx="330399" cy="95602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67981939-2849-B443-ABCB-194BBA7521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82735" y="3868995"/>
                  <a:ext cx="330400" cy="1275201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13AA4EC4-7B9E-824D-957F-1A8B6267DF1B}"/>
                    </a:ext>
                  </a:extLst>
                </p:cNvPr>
                <p:cNvGrpSpPr/>
                <p:nvPr/>
              </p:nvGrpSpPr>
              <p:grpSpPr>
                <a:xfrm rot="10800000">
                  <a:off x="3265758" y="3840888"/>
                  <a:ext cx="524856" cy="1303307"/>
                  <a:chOff x="1469135" y="4022673"/>
                  <a:chExt cx="524856" cy="1303307"/>
                </a:xfrm>
              </p:grpSpPr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61CDD9AC-AB6B-E14D-9E8B-7BB4140026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69136" y="4022673"/>
                    <a:ext cx="524855" cy="30837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AAAABB2B-5037-2C48-9168-003F91F3DB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69136" y="4331045"/>
                    <a:ext cx="524854" cy="10801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B3EE4E1D-66DD-2A4D-AF1B-D62E38F674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69136" y="4331045"/>
                    <a:ext cx="524854" cy="339281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BDD52FD3-8235-2042-B290-0EA6C35287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69136" y="4331045"/>
                    <a:ext cx="524855" cy="647655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34E8FC60-2623-4A4C-A7C4-1616880FD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69136" y="4331045"/>
                    <a:ext cx="524854" cy="966828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216E8C79-4CBC-434A-8962-9E61F25B93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69135" y="4022673"/>
                    <a:ext cx="524856" cy="627545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57D2D429-CA26-814E-95AF-92149BB6F3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69135" y="4341846"/>
                    <a:ext cx="524855" cy="30837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4C47E704-7860-BC4C-9AEB-8A63A18D3F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69135" y="4650218"/>
                    <a:ext cx="524855" cy="20108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E510231E-3C8E-0943-88D3-06A5503A1F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69135" y="4650218"/>
                    <a:ext cx="524856" cy="32848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9731C064-271E-6C42-A6B3-CCA4C1685D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69135" y="4650218"/>
                    <a:ext cx="524854" cy="67576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FB247944-717B-224B-B56A-85DA1BC7C8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69135" y="4022673"/>
                    <a:ext cx="524856" cy="956025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00B346D9-04EE-0E46-930A-D1318914AE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69135" y="4341846"/>
                    <a:ext cx="524855" cy="63685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CDF4EE13-D992-EF4F-8537-53618BF33A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69135" y="4670326"/>
                    <a:ext cx="524855" cy="30837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61637D65-4FB4-7D45-B6A4-1EA6D871AD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69135" y="4978698"/>
                    <a:ext cx="524856" cy="2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8C6918E4-25D7-CF43-970F-92BBE294D3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69135" y="4978698"/>
                    <a:ext cx="524855" cy="319175"/>
                  </a:xfrm>
                  <a:prstGeom prst="line">
                    <a:avLst/>
                  </a:prstGeom>
                  <a:ln>
                    <a:solidFill>
                      <a:schemeClr val="accent5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43C32365-85B6-1A45-B8CF-DC72CDFDA95F}"/>
                    </a:ext>
                  </a:extLst>
                </p:cNvPr>
                <p:cNvSpPr/>
                <p:nvPr/>
              </p:nvSpPr>
              <p:spPr>
                <a:xfrm>
                  <a:off x="3790739" y="4041993"/>
                  <a:ext cx="255373" cy="255373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AEC4C2DA-7EFA-CE4E-ADBD-E85838E82653}"/>
                    </a:ext>
                  </a:extLst>
                </p:cNvPr>
                <p:cNvSpPr/>
                <p:nvPr/>
              </p:nvSpPr>
              <p:spPr>
                <a:xfrm>
                  <a:off x="3790738" y="4361166"/>
                  <a:ext cx="255373" cy="255373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207" name="Oval 206">
                  <a:extLst>
                    <a:ext uri="{FF2B5EF4-FFF2-40B4-BE49-F238E27FC236}">
                      <a16:creationId xmlns:a16="http://schemas.microsoft.com/office/drawing/2014/main" id="{A3EC6C67-7B13-174F-92B3-42C9C7F23EEC}"/>
                    </a:ext>
                  </a:extLst>
                </p:cNvPr>
                <p:cNvSpPr/>
                <p:nvPr/>
              </p:nvSpPr>
              <p:spPr>
                <a:xfrm>
                  <a:off x="3790738" y="4689646"/>
                  <a:ext cx="255373" cy="255373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cxnSp>
              <p:nvCxnSpPr>
                <p:cNvPr id="209" name="Straight Arrow Connector 208">
                  <a:extLst>
                    <a:ext uri="{FF2B5EF4-FFF2-40B4-BE49-F238E27FC236}">
                      <a16:creationId xmlns:a16="http://schemas.microsoft.com/office/drawing/2014/main" id="{ACA00253-F3AE-9747-B658-0D6FF689D51C}"/>
                    </a:ext>
                  </a:extLst>
                </p:cNvPr>
                <p:cNvCxnSpPr/>
                <p:nvPr/>
              </p:nvCxnSpPr>
              <p:spPr>
                <a:xfrm>
                  <a:off x="4169054" y="4041993"/>
                  <a:ext cx="0" cy="892227"/>
                </a:xfrm>
                <a:prstGeom prst="straightConnector1">
                  <a:avLst/>
                </a:prstGeom>
                <a:ln>
                  <a:solidFill>
                    <a:schemeClr val="accent5">
                      <a:lumMod val="5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92C5E2A8-94FB-2941-BB31-FB3BBC7E40FF}"/>
                  </a:ext>
                </a:extLst>
              </p:cNvPr>
              <p:cNvSpPr/>
              <p:nvPr/>
            </p:nvSpPr>
            <p:spPr>
              <a:xfrm>
                <a:off x="1227360" y="4334535"/>
                <a:ext cx="1484027" cy="12254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accent1"/>
                    </a:solidFill>
                  </a:rPr>
                  <a:t>Inputs from conceptual system A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3E0A7926-EEFE-8040-8BF2-3604AD7FE708}"/>
                  </a:ext>
                </a:extLst>
              </p:cNvPr>
              <p:cNvSpPr/>
              <p:nvPr/>
            </p:nvSpPr>
            <p:spPr>
              <a:xfrm rot="16200000">
                <a:off x="2121744" y="4677571"/>
                <a:ext cx="1484027" cy="4540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accent1"/>
                    </a:solidFill>
                  </a:rPr>
                  <a:t>N dimensions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3EFB5D7-6E4A-414D-82A6-90EC7112359F}"/>
                  </a:ext>
                </a:extLst>
              </p:cNvPr>
              <p:cNvSpPr/>
              <p:nvPr/>
            </p:nvSpPr>
            <p:spPr>
              <a:xfrm>
                <a:off x="9308558" y="4298383"/>
                <a:ext cx="1484027" cy="12254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accent5"/>
                    </a:solidFill>
                  </a:rPr>
                  <a:t>Mapped to conceptual system B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FF997B2-2B81-734F-B51D-86515B8A7BA7}"/>
                  </a:ext>
                </a:extLst>
              </p:cNvPr>
              <p:cNvSpPr/>
              <p:nvPr/>
            </p:nvSpPr>
            <p:spPr>
              <a:xfrm rot="16200000">
                <a:off x="2032198" y="4642061"/>
                <a:ext cx="1636427" cy="4540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accent1"/>
                    </a:solidFill>
                  </a:rPr>
                  <a:t>N</a:t>
                </a:r>
                <a:r>
                  <a:rPr lang="en-US" sz="1050" baseline="-25000" dirty="0">
                    <a:solidFill>
                      <a:schemeClr val="accent1"/>
                    </a:solidFill>
                  </a:rPr>
                  <a:t>A</a:t>
                </a:r>
                <a:r>
                  <a:rPr lang="en-US" sz="1050" dirty="0">
                    <a:solidFill>
                      <a:schemeClr val="accent1"/>
                    </a:solidFill>
                  </a:rPr>
                  <a:t> dimensions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0A0B479-B38B-EB4E-B7F9-D8B16F297375}"/>
                  </a:ext>
                </a:extLst>
              </p:cNvPr>
              <p:cNvSpPr/>
              <p:nvPr/>
            </p:nvSpPr>
            <p:spPr>
              <a:xfrm rot="5400000">
                <a:off x="8412612" y="4616405"/>
                <a:ext cx="1636427" cy="4540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accent5"/>
                    </a:solidFill>
                  </a:rPr>
                  <a:t>N</a:t>
                </a:r>
                <a:r>
                  <a:rPr lang="en-US" sz="1050" baseline="-25000" dirty="0">
                    <a:solidFill>
                      <a:schemeClr val="accent5"/>
                    </a:solidFill>
                  </a:rPr>
                  <a:t>B</a:t>
                </a:r>
                <a:r>
                  <a:rPr lang="en-US" sz="1050" dirty="0">
                    <a:solidFill>
                      <a:schemeClr val="accent5"/>
                    </a:solidFill>
                  </a:rPr>
                  <a:t> dimensions</a:t>
                </a:r>
              </a:p>
            </p:txBody>
          </p:sp>
        </p:grp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8F3F372E-DC38-7644-A84A-FAA13BE2AA3B}"/>
                </a:ext>
              </a:extLst>
            </p:cNvPr>
            <p:cNvSpPr txBox="1"/>
            <p:nvPr/>
          </p:nvSpPr>
          <p:spPr>
            <a:xfrm rot="16200000">
              <a:off x="1666499" y="5075689"/>
              <a:ext cx="1261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78B72C39-7049-8047-8152-B5DD637A2C4D}"/>
                </a:ext>
              </a:extLst>
            </p:cNvPr>
            <p:cNvSpPr txBox="1"/>
            <p:nvPr/>
          </p:nvSpPr>
          <p:spPr>
            <a:xfrm rot="16200000">
              <a:off x="2341673" y="5097946"/>
              <a:ext cx="1261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…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1C25CD2E-AABF-F142-BCEA-B38D94499226}"/>
                </a:ext>
              </a:extLst>
            </p:cNvPr>
            <p:cNvSpPr txBox="1"/>
            <p:nvPr/>
          </p:nvSpPr>
          <p:spPr>
            <a:xfrm rot="16200000">
              <a:off x="3005303" y="5063052"/>
              <a:ext cx="1261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215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C44A-F637-7F46-ACE7-EA2F8A9B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36" y="16043"/>
            <a:ext cx="9436608" cy="665017"/>
          </a:xfrm>
        </p:spPr>
        <p:txBody>
          <a:bodyPr/>
          <a:lstStyle/>
          <a:p>
            <a:r>
              <a:rPr lang="en-US" dirty="0"/>
              <a:t>Shared latent space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E6815E-619C-F046-9B72-1E599C171A4E}"/>
              </a:ext>
            </a:extLst>
          </p:cNvPr>
          <p:cNvSpPr/>
          <p:nvPr/>
        </p:nvSpPr>
        <p:spPr>
          <a:xfrm>
            <a:off x="6781258" y="1611545"/>
            <a:ext cx="3466825" cy="158051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Simultaneously perform mapping for multiple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Train an encoder and decoder for each conceptual system into/from the same latent space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D43317-934B-8C44-AF63-3EBB89776A72}"/>
              </a:ext>
            </a:extLst>
          </p:cNvPr>
          <p:cNvSpPr/>
          <p:nvPr/>
        </p:nvSpPr>
        <p:spPr>
          <a:xfrm>
            <a:off x="1943919" y="1611546"/>
            <a:ext cx="3466825" cy="158051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Leverage the structural information provided by taking all systems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Semantic convergence zones in the brain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96CDB18-2C3C-A649-BCBB-93B2045E3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21" y="3322947"/>
            <a:ext cx="3667797" cy="225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AC259A-0045-D445-820A-8635AC92B531}"/>
              </a:ext>
            </a:extLst>
          </p:cNvPr>
          <p:cNvSpPr/>
          <p:nvPr/>
        </p:nvSpPr>
        <p:spPr>
          <a:xfrm>
            <a:off x="1783621" y="5481411"/>
            <a:ext cx="3659295" cy="359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Roads &amp; Love (2020)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09BAB-5EA1-A44E-8BE6-F67AFA687C59}"/>
              </a:ext>
            </a:extLst>
          </p:cNvPr>
          <p:cNvSpPr/>
          <p:nvPr/>
        </p:nvSpPr>
        <p:spPr>
          <a:xfrm>
            <a:off x="2083633" y="1241397"/>
            <a:ext cx="2923082" cy="49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Intuition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07F1A-EFA9-064E-9040-D9A97BD0D26D}"/>
              </a:ext>
            </a:extLst>
          </p:cNvPr>
          <p:cNvSpPr/>
          <p:nvPr/>
        </p:nvSpPr>
        <p:spPr>
          <a:xfrm>
            <a:off x="7053129" y="1241397"/>
            <a:ext cx="2923082" cy="49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Approach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BF69EE4-E304-D34D-8494-55127A6648E6}"/>
              </a:ext>
            </a:extLst>
          </p:cNvPr>
          <p:cNvGrpSpPr/>
          <p:nvPr/>
        </p:nvGrpSpPr>
        <p:grpSpPr>
          <a:xfrm>
            <a:off x="6082071" y="3509469"/>
            <a:ext cx="4986836" cy="2817799"/>
            <a:chOff x="6426841" y="3842039"/>
            <a:chExt cx="4986836" cy="28177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A213A9-6B23-964D-8707-B00A509D0D72}"/>
                </a:ext>
              </a:extLst>
            </p:cNvPr>
            <p:cNvSpPr/>
            <p:nvPr/>
          </p:nvSpPr>
          <p:spPr>
            <a:xfrm>
              <a:off x="8098181" y="4758791"/>
              <a:ext cx="1806493" cy="64516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Z</a:t>
              </a:r>
            </a:p>
            <a:p>
              <a:pPr algn="ctr"/>
              <a:r>
                <a:rPr lang="en-US" sz="1000" dirty="0"/>
                <a:t>(analogous to semantic convergence zones in ATL)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886C75-68A3-E249-BCDA-1D3B19C595CB}"/>
                </a:ext>
              </a:extLst>
            </p:cNvPr>
            <p:cNvSpPr/>
            <p:nvPr/>
          </p:nvSpPr>
          <p:spPr>
            <a:xfrm>
              <a:off x="10144718" y="3881618"/>
              <a:ext cx="1268959" cy="645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B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97786F-97DE-0C4C-8D5E-5736A2444C68}"/>
                </a:ext>
              </a:extLst>
            </p:cNvPr>
            <p:cNvSpPr/>
            <p:nvPr/>
          </p:nvSpPr>
          <p:spPr>
            <a:xfrm>
              <a:off x="6426841" y="3842039"/>
              <a:ext cx="1268959" cy="645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279D16-F75F-B641-B83B-391C36FB06B7}"/>
                </a:ext>
              </a:extLst>
            </p:cNvPr>
            <p:cNvSpPr/>
            <p:nvPr/>
          </p:nvSpPr>
          <p:spPr>
            <a:xfrm>
              <a:off x="8366499" y="6014676"/>
              <a:ext cx="1268959" cy="645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C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B3CBA00-DBD2-3640-B0B8-89D37D583B19}"/>
                </a:ext>
              </a:extLst>
            </p:cNvPr>
            <p:cNvCxnSpPr/>
            <p:nvPr/>
          </p:nvCxnSpPr>
          <p:spPr>
            <a:xfrm flipV="1">
              <a:off x="8798613" y="5403953"/>
              <a:ext cx="0" cy="6107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230BAEF-7A13-6A46-B85E-F02A404F646A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7695800" y="4164620"/>
              <a:ext cx="660129" cy="6101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0012B5-3F05-1A42-A44B-D4829AB24E2E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9523164" y="4204199"/>
              <a:ext cx="621554" cy="5705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46EC163-7104-0A43-9137-30887D64686C}"/>
                </a:ext>
              </a:extLst>
            </p:cNvPr>
            <p:cNvCxnSpPr>
              <a:cxnSpLocks/>
            </p:cNvCxnSpPr>
            <p:nvPr/>
          </p:nvCxnSpPr>
          <p:spPr>
            <a:xfrm>
              <a:off x="9198552" y="5403953"/>
              <a:ext cx="0" cy="629909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0CA097F-4F5B-9E4E-8A7D-4BBE40B9B69E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7397899" y="4468120"/>
              <a:ext cx="700282" cy="613252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8EB8CC6-5621-844B-ABF5-0F751261F538}"/>
                </a:ext>
              </a:extLst>
            </p:cNvPr>
            <p:cNvGrpSpPr/>
            <p:nvPr/>
          </p:nvGrpSpPr>
          <p:grpSpPr>
            <a:xfrm>
              <a:off x="9904674" y="4269725"/>
              <a:ext cx="618042" cy="1253920"/>
              <a:chOff x="9904674" y="4269725"/>
              <a:chExt cx="618042" cy="1253920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AE63425-B8F5-A54D-BA7F-DD69D244DF05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 flipV="1">
                <a:off x="9904674" y="4493744"/>
                <a:ext cx="618042" cy="587628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2098D60-5DA4-1B44-9798-B47F2B8F64BA}"/>
                  </a:ext>
                </a:extLst>
              </p:cNvPr>
              <p:cNvSpPr/>
              <p:nvPr/>
            </p:nvSpPr>
            <p:spPr>
              <a:xfrm rot="18866363">
                <a:off x="9655711" y="4731793"/>
                <a:ext cx="1253920" cy="3297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FFC000"/>
                    </a:solidFill>
                  </a:rPr>
                  <a:t>Decoder B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773347-1BA3-314C-A352-548D253DECD6}"/>
                </a:ext>
              </a:extLst>
            </p:cNvPr>
            <p:cNvSpPr/>
            <p:nvPr/>
          </p:nvSpPr>
          <p:spPr>
            <a:xfrm>
              <a:off x="8959607" y="5474418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C000"/>
                  </a:solidFill>
                </a:rPr>
                <a:t>Decoder C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AB0292D-46D0-A245-9A1E-C1CEAD82433F}"/>
                </a:ext>
              </a:extLst>
            </p:cNvPr>
            <p:cNvSpPr/>
            <p:nvPr/>
          </p:nvSpPr>
          <p:spPr>
            <a:xfrm rot="2373025">
              <a:off x="7032716" y="4726822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C000"/>
                  </a:solidFill>
                </a:rPr>
                <a:t>Decoder 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751D92-C511-7547-B86E-E828421043A6}"/>
                </a:ext>
              </a:extLst>
            </p:cNvPr>
            <p:cNvSpPr/>
            <p:nvPr/>
          </p:nvSpPr>
          <p:spPr>
            <a:xfrm>
              <a:off x="7699377" y="5474418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Encoder C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270289-DB6F-1D47-824E-B3BF2F9B2EBD}"/>
                </a:ext>
              </a:extLst>
            </p:cNvPr>
            <p:cNvSpPr/>
            <p:nvPr/>
          </p:nvSpPr>
          <p:spPr>
            <a:xfrm rot="2526665">
              <a:off x="7487586" y="4181485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Encoder 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745B9B1-C723-3241-879B-570241282AC1}"/>
                </a:ext>
              </a:extLst>
            </p:cNvPr>
            <p:cNvSpPr/>
            <p:nvPr/>
          </p:nvSpPr>
          <p:spPr>
            <a:xfrm rot="19014501">
              <a:off x="9116553" y="4199332"/>
              <a:ext cx="1253920" cy="2805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Encoder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534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C44A-F637-7F46-ACE7-EA2F8A9B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973" y="33752"/>
            <a:ext cx="9436608" cy="665017"/>
          </a:xfrm>
        </p:spPr>
        <p:txBody>
          <a:bodyPr/>
          <a:lstStyle/>
          <a:p>
            <a:r>
              <a:rPr lang="en-US" dirty="0"/>
              <a:t>Preliminary results – 2 systems, 2D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5DAC01-214E-3B48-A988-2A2C1E7FE1E0}"/>
              </a:ext>
            </a:extLst>
          </p:cNvPr>
          <p:cNvSpPr/>
          <p:nvPr/>
        </p:nvSpPr>
        <p:spPr>
          <a:xfrm>
            <a:off x="94392" y="1192248"/>
            <a:ext cx="2339163" cy="659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 systems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3A8EE4-BA2E-404A-AB80-287CFAF6FE76}"/>
              </a:ext>
            </a:extLst>
          </p:cNvPr>
          <p:cNvGrpSpPr/>
          <p:nvPr/>
        </p:nvGrpSpPr>
        <p:grpSpPr>
          <a:xfrm>
            <a:off x="1263973" y="1282758"/>
            <a:ext cx="3615490" cy="1204285"/>
            <a:chOff x="6516145" y="3860081"/>
            <a:chExt cx="4634995" cy="154387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2AC6D3-A373-364B-BAD7-FCA75A40CDA8}"/>
                </a:ext>
              </a:extLst>
            </p:cNvPr>
            <p:cNvSpPr/>
            <p:nvPr/>
          </p:nvSpPr>
          <p:spPr>
            <a:xfrm>
              <a:off x="8454452" y="4758791"/>
              <a:ext cx="794478" cy="64516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A362934-A521-F341-90F6-F48E3FAA9677}"/>
                </a:ext>
              </a:extLst>
            </p:cNvPr>
            <p:cNvSpPr/>
            <p:nvPr/>
          </p:nvSpPr>
          <p:spPr>
            <a:xfrm>
              <a:off x="9728929" y="3860081"/>
              <a:ext cx="1422211" cy="645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B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B8CE80-54E4-8747-ACB6-3DDB22F0D19F}"/>
                </a:ext>
              </a:extLst>
            </p:cNvPr>
            <p:cNvSpPr/>
            <p:nvPr/>
          </p:nvSpPr>
          <p:spPr>
            <a:xfrm>
              <a:off x="6516145" y="3860081"/>
              <a:ext cx="1493398" cy="645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A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C618F1B-DD1B-434A-A80E-223FEA6DDC47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8009543" y="4182662"/>
              <a:ext cx="639782" cy="5761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FDD377D-D96E-6A4A-B137-74D4EF237830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9049265" y="4182663"/>
              <a:ext cx="679664" cy="5761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15C342E-9B82-4E46-9F42-2AB06755AE4A}"/>
                </a:ext>
              </a:extLst>
            </p:cNvPr>
            <p:cNvCxnSpPr>
              <a:cxnSpLocks/>
              <a:stCxn id="27" idx="1"/>
            </p:cNvCxnSpPr>
            <p:nvPr/>
          </p:nvCxnSpPr>
          <p:spPr>
            <a:xfrm flipH="1" flipV="1">
              <a:off x="7762610" y="4505244"/>
              <a:ext cx="691842" cy="5761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A497968-ECE1-8842-A9F7-08B4B3F54289}"/>
                </a:ext>
              </a:extLst>
            </p:cNvPr>
            <p:cNvGrpSpPr/>
            <p:nvPr/>
          </p:nvGrpSpPr>
          <p:grpSpPr>
            <a:xfrm>
              <a:off x="9018067" y="4505243"/>
              <a:ext cx="1253920" cy="612747"/>
              <a:chOff x="9018067" y="4505243"/>
              <a:chExt cx="1253920" cy="612747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B0C7814-AB5C-4E4B-99C9-33C98DEADF33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flipV="1">
                <a:off x="9248930" y="4505243"/>
                <a:ext cx="691842" cy="57612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3576780-2C7A-D24B-8530-433960E0594F}"/>
                  </a:ext>
                </a:extLst>
              </p:cNvPr>
              <p:cNvSpPr/>
              <p:nvPr/>
            </p:nvSpPr>
            <p:spPr>
              <a:xfrm rot="19240038">
                <a:off x="9018067" y="4788207"/>
                <a:ext cx="1253920" cy="3297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FFC000"/>
                    </a:solidFill>
                  </a:rPr>
                  <a:t>Decoder B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31C3D9C-40A1-7641-99C0-A6A0FDB18298}"/>
                </a:ext>
              </a:extLst>
            </p:cNvPr>
            <p:cNvSpPr/>
            <p:nvPr/>
          </p:nvSpPr>
          <p:spPr>
            <a:xfrm rot="2373025">
              <a:off x="7407330" y="4743568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C000"/>
                  </a:solidFill>
                </a:rPr>
                <a:t>Decoder 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2746190-C4DE-F341-86E6-CBA4A2918347}"/>
                </a:ext>
              </a:extLst>
            </p:cNvPr>
            <p:cNvSpPr/>
            <p:nvPr/>
          </p:nvSpPr>
          <p:spPr>
            <a:xfrm rot="2530188">
              <a:off x="7798325" y="4202214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Encoder A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CB1C1FC-5D9E-4F44-B8EF-C2ADF92CC203}"/>
                </a:ext>
              </a:extLst>
            </p:cNvPr>
            <p:cNvSpPr/>
            <p:nvPr/>
          </p:nvSpPr>
          <p:spPr>
            <a:xfrm rot="19248561">
              <a:off x="8687595" y="4188937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Encoder B</a:t>
              </a:r>
            </a:p>
          </p:txBody>
        </p:sp>
      </p:grp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19699180-7DB0-BE46-B737-4FADD2748896}"/>
              </a:ext>
            </a:extLst>
          </p:cNvPr>
          <p:cNvSpPr/>
          <p:nvPr/>
        </p:nvSpPr>
        <p:spPr>
          <a:xfrm>
            <a:off x="5738643" y="1046355"/>
            <a:ext cx="6168877" cy="157492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Features of training: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Batch steps in each epoch descending on self and cycle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Full steps in each epoch trained on distribution loss in latent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each system, p = 0.5 of initializing with best weights on next restart, otherwise initialize from scratch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CD6E7C4-6F0F-294D-A1ED-90F94CB3053B}"/>
              </a:ext>
            </a:extLst>
          </p:cNvPr>
          <p:cNvSpPr/>
          <p:nvPr/>
        </p:nvSpPr>
        <p:spPr>
          <a:xfrm>
            <a:off x="4681986" y="2960028"/>
            <a:ext cx="2133091" cy="379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Mapping accuracy by run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88873F9-33D7-9040-81BB-C1D5246FC0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2"/>
          <a:stretch/>
        </p:blipFill>
        <p:spPr>
          <a:xfrm>
            <a:off x="3508994" y="3429000"/>
            <a:ext cx="4459297" cy="297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C44A-F637-7F46-ACE7-EA2F8A9B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36" y="16043"/>
            <a:ext cx="9436608" cy="665017"/>
          </a:xfrm>
        </p:spPr>
        <p:txBody>
          <a:bodyPr/>
          <a:lstStyle/>
          <a:p>
            <a:r>
              <a:rPr lang="en-US" dirty="0"/>
              <a:t>Preliminary results - 2 systems, more dimensions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1F2180-1107-4A47-814F-E937812922CB}"/>
              </a:ext>
            </a:extLst>
          </p:cNvPr>
          <p:cNvSpPr/>
          <p:nvPr/>
        </p:nvSpPr>
        <p:spPr>
          <a:xfrm>
            <a:off x="94392" y="1192248"/>
            <a:ext cx="2339163" cy="659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 systems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C8406B-46F2-4D42-83DF-1B6B26A5F679}"/>
              </a:ext>
            </a:extLst>
          </p:cNvPr>
          <p:cNvGrpSpPr/>
          <p:nvPr/>
        </p:nvGrpSpPr>
        <p:grpSpPr>
          <a:xfrm>
            <a:off x="1263973" y="1282758"/>
            <a:ext cx="3615490" cy="1204285"/>
            <a:chOff x="6516145" y="3860081"/>
            <a:chExt cx="4634995" cy="154387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B23B8B-BB0F-A44A-B21D-0DCD77065537}"/>
                </a:ext>
              </a:extLst>
            </p:cNvPr>
            <p:cNvSpPr/>
            <p:nvPr/>
          </p:nvSpPr>
          <p:spPr>
            <a:xfrm>
              <a:off x="8454452" y="4758791"/>
              <a:ext cx="794478" cy="64516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EEA42B-78F6-F048-B6E7-A7376400484F}"/>
                </a:ext>
              </a:extLst>
            </p:cNvPr>
            <p:cNvSpPr/>
            <p:nvPr/>
          </p:nvSpPr>
          <p:spPr>
            <a:xfrm>
              <a:off x="9728929" y="3860081"/>
              <a:ext cx="1422211" cy="645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50B7BF-4B47-9748-9262-55992E1DE23B}"/>
                </a:ext>
              </a:extLst>
            </p:cNvPr>
            <p:cNvSpPr/>
            <p:nvPr/>
          </p:nvSpPr>
          <p:spPr>
            <a:xfrm>
              <a:off x="6516145" y="3860081"/>
              <a:ext cx="1493398" cy="645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A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5178BC3-C571-254D-BE71-94E07036095D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8009543" y="4182662"/>
              <a:ext cx="639782" cy="5761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5C90C7E-D523-3246-9F50-9ED3498B96D2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9049265" y="4182663"/>
              <a:ext cx="679664" cy="5761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493C06B-9DFB-1644-9F2C-4C11C50CE68A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7762610" y="4505244"/>
              <a:ext cx="691842" cy="5761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670A92E-30CA-EB4A-8DB9-832D676EA4AF}"/>
                </a:ext>
              </a:extLst>
            </p:cNvPr>
            <p:cNvGrpSpPr/>
            <p:nvPr/>
          </p:nvGrpSpPr>
          <p:grpSpPr>
            <a:xfrm>
              <a:off x="9018067" y="4505243"/>
              <a:ext cx="1253920" cy="612747"/>
              <a:chOff x="9018067" y="4505243"/>
              <a:chExt cx="1253920" cy="612747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C33EEC4-0358-7446-8994-C732B2DAB62B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 flipV="1">
                <a:off x="9248930" y="4505243"/>
                <a:ext cx="691842" cy="57612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53710AE-7AB9-F14B-BE40-D9E60E2DEDF7}"/>
                  </a:ext>
                </a:extLst>
              </p:cNvPr>
              <p:cNvSpPr/>
              <p:nvPr/>
            </p:nvSpPr>
            <p:spPr>
              <a:xfrm rot="19240038">
                <a:off x="9018067" y="4788207"/>
                <a:ext cx="1253920" cy="3297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FFC000"/>
                    </a:solidFill>
                  </a:rPr>
                  <a:t>Decoder B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E8ABDE-9DCF-4646-8FE1-DF57DBA435DA}"/>
                </a:ext>
              </a:extLst>
            </p:cNvPr>
            <p:cNvSpPr/>
            <p:nvPr/>
          </p:nvSpPr>
          <p:spPr>
            <a:xfrm rot="2373025">
              <a:off x="7407330" y="4743568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C000"/>
                  </a:solidFill>
                </a:rPr>
                <a:t>Decoder 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A57AE40-3F53-7D4A-87DB-F731748C493F}"/>
                </a:ext>
              </a:extLst>
            </p:cNvPr>
            <p:cNvSpPr/>
            <p:nvPr/>
          </p:nvSpPr>
          <p:spPr>
            <a:xfrm rot="2530188">
              <a:off x="7798325" y="4202214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Encoder A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3E2E95-01A0-C84B-9644-01C867B8D272}"/>
                </a:ext>
              </a:extLst>
            </p:cNvPr>
            <p:cNvSpPr/>
            <p:nvPr/>
          </p:nvSpPr>
          <p:spPr>
            <a:xfrm rot="19248561">
              <a:off x="8687595" y="4188937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Encoder B</a:t>
              </a:r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190B78C-1E88-AD46-90C5-7F4C14B80394}"/>
              </a:ext>
            </a:extLst>
          </p:cNvPr>
          <p:cNvSpPr/>
          <p:nvPr/>
        </p:nvSpPr>
        <p:spPr>
          <a:xfrm>
            <a:off x="5738643" y="1046355"/>
            <a:ext cx="6168877" cy="157492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Features of training: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Batch steps in each epoch descending on self and cycle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Full steps in each epoch trained on distribution loss in latent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each system, p = 0.5 of initializing with best weights on next restart, otherwise initialize from scratch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9F9E1D9-18DA-5A43-8667-470201F351EA}"/>
                  </a:ext>
                </a:extLst>
              </p:cNvPr>
              <p:cNvSpPr/>
              <p:nvPr/>
            </p:nvSpPr>
            <p:spPr>
              <a:xfrm>
                <a:off x="4791372" y="3409707"/>
                <a:ext cx="2893645" cy="3210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Noise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50000"/>
                      </a:schemeClr>
                    </a:solidFill>
                  </a:rPr>
                  <a:t> = 0.01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9F9E1D9-18DA-5A43-8667-470201F35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372" y="3409707"/>
                <a:ext cx="2893645" cy="321015"/>
              </a:xfrm>
              <a:prstGeom prst="rect">
                <a:avLst/>
              </a:prstGeom>
              <a:blipFill>
                <a:blip r:embed="rId3"/>
                <a:stretch>
                  <a:fillRect t="-3704" b="-2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EC896829-F6E1-2E48-9195-CE788A6FC83F}"/>
              </a:ext>
            </a:extLst>
          </p:cNvPr>
          <p:cNvSpPr/>
          <p:nvPr/>
        </p:nvSpPr>
        <p:spPr>
          <a:xfrm>
            <a:off x="3907168" y="2937939"/>
            <a:ext cx="4638696" cy="391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Mapping accuracy achieved by each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BFE0D-2060-EB4F-8F6A-2C512F941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39" y="3645940"/>
            <a:ext cx="3976554" cy="29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6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C44A-F637-7F46-ACE7-EA2F8A9B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36" y="16043"/>
            <a:ext cx="9436608" cy="665017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5DAC01-214E-3B48-A988-2A2C1E7FE1E0}"/>
              </a:ext>
            </a:extLst>
          </p:cNvPr>
          <p:cNvSpPr/>
          <p:nvPr/>
        </p:nvSpPr>
        <p:spPr>
          <a:xfrm>
            <a:off x="225052" y="2161430"/>
            <a:ext cx="2339163" cy="6592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 systems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B3884D-2FFA-1E40-9859-981278843E57}"/>
              </a:ext>
            </a:extLst>
          </p:cNvPr>
          <p:cNvGrpSpPr/>
          <p:nvPr/>
        </p:nvGrpSpPr>
        <p:grpSpPr>
          <a:xfrm>
            <a:off x="1487621" y="2115222"/>
            <a:ext cx="5399924" cy="3297437"/>
            <a:chOff x="6516145" y="3860081"/>
            <a:chExt cx="4634995" cy="283033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71AA86-B3BB-4C48-8E4F-D50A23BFEB2F}"/>
                </a:ext>
              </a:extLst>
            </p:cNvPr>
            <p:cNvSpPr/>
            <p:nvPr/>
          </p:nvSpPr>
          <p:spPr>
            <a:xfrm>
              <a:off x="8454452" y="4758791"/>
              <a:ext cx="794478" cy="64516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377A59-D349-DB47-B8AE-DABB1697EE6F}"/>
                </a:ext>
              </a:extLst>
            </p:cNvPr>
            <p:cNvSpPr/>
            <p:nvPr/>
          </p:nvSpPr>
          <p:spPr>
            <a:xfrm>
              <a:off x="9728929" y="3860081"/>
              <a:ext cx="1422211" cy="645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B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5E3303-F23F-064E-8A2A-D25EB1968DDB}"/>
                </a:ext>
              </a:extLst>
            </p:cNvPr>
            <p:cNvSpPr/>
            <p:nvPr/>
          </p:nvSpPr>
          <p:spPr>
            <a:xfrm>
              <a:off x="6516145" y="3860081"/>
              <a:ext cx="1493398" cy="64516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332176-A9AB-8E44-A189-AF24221ECCFA}"/>
                </a:ext>
              </a:extLst>
            </p:cNvPr>
            <p:cNvSpPr/>
            <p:nvPr/>
          </p:nvSpPr>
          <p:spPr>
            <a:xfrm>
              <a:off x="8108166" y="6014676"/>
              <a:ext cx="1511716" cy="67574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C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181DBA0-85A7-E041-A6F5-A418E61F1E12}"/>
                </a:ext>
              </a:extLst>
            </p:cNvPr>
            <p:cNvCxnSpPr/>
            <p:nvPr/>
          </p:nvCxnSpPr>
          <p:spPr>
            <a:xfrm flipV="1">
              <a:off x="8649325" y="5403953"/>
              <a:ext cx="0" cy="6107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4AABDEC-5429-5840-A7DA-8956414607EC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8009543" y="4182662"/>
              <a:ext cx="639782" cy="5761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3E25B0-FBFB-0744-870B-E4387216A153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9049265" y="4182663"/>
              <a:ext cx="679664" cy="57613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3FDD7B-E435-3C4D-84B6-68FEA6C31E8F}"/>
                </a:ext>
              </a:extLst>
            </p:cNvPr>
            <p:cNvCxnSpPr>
              <a:cxnSpLocks/>
            </p:cNvCxnSpPr>
            <p:nvPr/>
          </p:nvCxnSpPr>
          <p:spPr>
            <a:xfrm>
              <a:off x="9049264" y="5403953"/>
              <a:ext cx="0" cy="629909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A1E5F51-3B1C-CB41-8454-6711F14E1B0E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7762610" y="4505244"/>
              <a:ext cx="691842" cy="57612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5A9815A-65BA-1C4A-AD01-8583BC3173E6}"/>
                </a:ext>
              </a:extLst>
            </p:cNvPr>
            <p:cNvGrpSpPr/>
            <p:nvPr/>
          </p:nvGrpSpPr>
          <p:grpSpPr>
            <a:xfrm>
              <a:off x="9018067" y="4505243"/>
              <a:ext cx="1253920" cy="612747"/>
              <a:chOff x="9018067" y="4505243"/>
              <a:chExt cx="1253920" cy="612747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6864F66-290A-DA48-9D92-32C151EE41F7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V="1">
                <a:off x="9248930" y="4505243"/>
                <a:ext cx="691842" cy="576129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4EA904F-C949-5E44-83B7-716C31028C4E}"/>
                  </a:ext>
                </a:extLst>
              </p:cNvPr>
              <p:cNvSpPr/>
              <p:nvPr/>
            </p:nvSpPr>
            <p:spPr>
              <a:xfrm rot="19240038">
                <a:off x="9018067" y="4788207"/>
                <a:ext cx="1253920" cy="3297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rgbClr val="FFC000"/>
                    </a:solidFill>
                  </a:rPr>
                  <a:t>Decoder B</a:t>
                </a: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1D35DCD-CA67-B54A-BEC7-FBBA01038822}"/>
                </a:ext>
              </a:extLst>
            </p:cNvPr>
            <p:cNvSpPr/>
            <p:nvPr/>
          </p:nvSpPr>
          <p:spPr>
            <a:xfrm>
              <a:off x="8919365" y="5474418"/>
              <a:ext cx="1253920" cy="3297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C000"/>
                  </a:solidFill>
                </a:rPr>
                <a:t>Decoder C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83030FE-7938-9840-B697-875D6B5E2D4C}"/>
                </a:ext>
              </a:extLst>
            </p:cNvPr>
            <p:cNvSpPr/>
            <p:nvPr/>
          </p:nvSpPr>
          <p:spPr>
            <a:xfrm rot="2373025">
              <a:off x="7407330" y="4743568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C000"/>
                  </a:solidFill>
                </a:rPr>
                <a:t>Decoder A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C2387BB-5AC4-8F42-B3A1-4B81FE2104A1}"/>
                </a:ext>
              </a:extLst>
            </p:cNvPr>
            <p:cNvSpPr/>
            <p:nvPr/>
          </p:nvSpPr>
          <p:spPr>
            <a:xfrm>
              <a:off x="7550089" y="5474418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Encoder C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97C027C-45A2-A048-ACCC-AD00893F2A18}"/>
                </a:ext>
              </a:extLst>
            </p:cNvPr>
            <p:cNvSpPr/>
            <p:nvPr/>
          </p:nvSpPr>
          <p:spPr>
            <a:xfrm rot="2530188">
              <a:off x="7798325" y="4202214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Encoder 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476EB86-A03F-AF46-B0CC-DABE282B2470}"/>
                </a:ext>
              </a:extLst>
            </p:cNvPr>
            <p:cNvSpPr/>
            <p:nvPr/>
          </p:nvSpPr>
          <p:spPr>
            <a:xfrm rot="19248561">
              <a:off x="8687595" y="4188937"/>
              <a:ext cx="1253920" cy="32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Encoder B</a:t>
              </a:r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451A31-518E-074B-8243-457415D14B6E}"/>
              </a:ext>
            </a:extLst>
          </p:cNvPr>
          <p:cNvSpPr/>
          <p:nvPr/>
        </p:nvSpPr>
        <p:spPr>
          <a:xfrm>
            <a:off x="7753212" y="2936483"/>
            <a:ext cx="3774228" cy="134433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Selective optimization of poorest performing encoder/decoder pairs to encourage semantic convergence</a:t>
            </a:r>
          </a:p>
        </p:txBody>
      </p:sp>
    </p:spTree>
    <p:extLst>
      <p:ext uri="{BB962C8B-B14F-4D97-AF65-F5344CB8AC3E}">
        <p14:creationId xmlns:p14="http://schemas.microsoft.com/office/powerpoint/2010/main" val="419034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F1DD7-D076-0C4C-AFF9-226EDDB6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85D6401-3AF4-D64E-90BC-38A6F34A2846}"/>
              </a:ext>
            </a:extLst>
          </p:cNvPr>
          <p:cNvSpPr/>
          <p:nvPr/>
        </p:nvSpPr>
        <p:spPr>
          <a:xfrm>
            <a:off x="377548" y="3008448"/>
            <a:ext cx="3584714" cy="144176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Test system response to varying levels of noise and different amounts of distribution ‘</a:t>
            </a:r>
            <a:r>
              <a:rPr lang="en-US" sz="1600" dirty="0" err="1">
                <a:solidFill>
                  <a:schemeClr val="bg1"/>
                </a:solidFill>
              </a:rPr>
              <a:t>clumpiness</a:t>
            </a:r>
            <a:r>
              <a:rPr lang="en-US" sz="1600" dirty="0">
                <a:solidFill>
                  <a:schemeClr val="bg1"/>
                </a:solidFill>
              </a:rPr>
              <a:t>’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B7A9A0-C1DE-DB48-88AF-08E27083205B}"/>
              </a:ext>
            </a:extLst>
          </p:cNvPr>
          <p:cNvSpPr/>
          <p:nvPr/>
        </p:nvSpPr>
        <p:spPr>
          <a:xfrm>
            <a:off x="4303643" y="3008449"/>
            <a:ext cx="3584714" cy="144176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with different amounts of concept overlap between systems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D8DE32-3BC5-C940-A84E-2DF037B40A81}"/>
              </a:ext>
            </a:extLst>
          </p:cNvPr>
          <p:cNvSpPr/>
          <p:nvPr/>
        </p:nvSpPr>
        <p:spPr>
          <a:xfrm>
            <a:off x="50027" y="2438893"/>
            <a:ext cx="970854" cy="9525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6F4F3E-2EBD-084E-BF18-5FA112AB08D7}"/>
              </a:ext>
            </a:extLst>
          </p:cNvPr>
          <p:cNvSpPr/>
          <p:nvPr/>
        </p:nvSpPr>
        <p:spPr>
          <a:xfrm>
            <a:off x="3962262" y="2405927"/>
            <a:ext cx="970854" cy="9525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70DBB5C-E000-3C4A-B17B-D92ED25E8750}"/>
              </a:ext>
            </a:extLst>
          </p:cNvPr>
          <p:cNvSpPr/>
          <p:nvPr/>
        </p:nvSpPr>
        <p:spPr>
          <a:xfrm>
            <a:off x="8229738" y="2961052"/>
            <a:ext cx="3584714" cy="144176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Explore best handling of conceptual systems with different dimensionalities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1BA85A-1F92-614C-A4C1-F6AE620A697C}"/>
              </a:ext>
            </a:extLst>
          </p:cNvPr>
          <p:cNvSpPr/>
          <p:nvPr/>
        </p:nvSpPr>
        <p:spPr>
          <a:xfrm>
            <a:off x="7888357" y="2358530"/>
            <a:ext cx="970854" cy="9525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10A20EF-E375-894C-9FF7-4DF586E69300}"/>
              </a:ext>
            </a:extLst>
          </p:cNvPr>
          <p:cNvSpPr/>
          <p:nvPr/>
        </p:nvSpPr>
        <p:spPr>
          <a:xfrm>
            <a:off x="275477" y="2582634"/>
            <a:ext cx="519953" cy="665017"/>
          </a:xfrm>
          <a:custGeom>
            <a:avLst/>
            <a:gdLst>
              <a:gd name="connsiteX0" fmla="*/ 0 w 699247"/>
              <a:gd name="connsiteY0" fmla="*/ 896470 h 1380564"/>
              <a:gd name="connsiteX1" fmla="*/ 35859 w 699247"/>
              <a:gd name="connsiteY1" fmla="*/ 125506 h 1380564"/>
              <a:gd name="connsiteX2" fmla="*/ 107577 w 699247"/>
              <a:gd name="connsiteY2" fmla="*/ 1344706 h 1380564"/>
              <a:gd name="connsiteX3" fmla="*/ 143436 w 699247"/>
              <a:gd name="connsiteY3" fmla="*/ 394447 h 1380564"/>
              <a:gd name="connsiteX4" fmla="*/ 143436 w 699247"/>
              <a:gd name="connsiteY4" fmla="*/ 1004047 h 1380564"/>
              <a:gd name="connsiteX5" fmla="*/ 179294 w 699247"/>
              <a:gd name="connsiteY5" fmla="*/ 286870 h 1380564"/>
              <a:gd name="connsiteX6" fmla="*/ 286871 w 699247"/>
              <a:gd name="connsiteY6" fmla="*/ 1380564 h 1380564"/>
              <a:gd name="connsiteX7" fmla="*/ 268942 w 699247"/>
              <a:gd name="connsiteY7" fmla="*/ 0 h 1380564"/>
              <a:gd name="connsiteX8" fmla="*/ 358589 w 699247"/>
              <a:gd name="connsiteY8" fmla="*/ 1021976 h 1380564"/>
              <a:gd name="connsiteX9" fmla="*/ 376518 w 699247"/>
              <a:gd name="connsiteY9" fmla="*/ 412376 h 1380564"/>
              <a:gd name="connsiteX10" fmla="*/ 394447 w 699247"/>
              <a:gd name="connsiteY10" fmla="*/ 1021976 h 1380564"/>
              <a:gd name="connsiteX11" fmla="*/ 394447 w 699247"/>
              <a:gd name="connsiteY11" fmla="*/ 358588 h 1380564"/>
              <a:gd name="connsiteX12" fmla="*/ 448236 w 699247"/>
              <a:gd name="connsiteY12" fmla="*/ 1380564 h 1380564"/>
              <a:gd name="connsiteX13" fmla="*/ 466165 w 699247"/>
              <a:gd name="connsiteY13" fmla="*/ 89647 h 1380564"/>
              <a:gd name="connsiteX14" fmla="*/ 591671 w 699247"/>
              <a:gd name="connsiteY14" fmla="*/ 1380564 h 1380564"/>
              <a:gd name="connsiteX15" fmla="*/ 573742 w 699247"/>
              <a:gd name="connsiteY15" fmla="*/ 430306 h 1380564"/>
              <a:gd name="connsiteX16" fmla="*/ 627530 w 699247"/>
              <a:gd name="connsiteY16" fmla="*/ 968188 h 1380564"/>
              <a:gd name="connsiteX17" fmla="*/ 663389 w 699247"/>
              <a:gd name="connsiteY17" fmla="*/ 304800 h 1380564"/>
              <a:gd name="connsiteX18" fmla="*/ 699247 w 699247"/>
              <a:gd name="connsiteY18" fmla="*/ 1129553 h 138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9247" h="1380564">
                <a:moveTo>
                  <a:pt x="0" y="896470"/>
                </a:moveTo>
                <a:lnTo>
                  <a:pt x="35859" y="125506"/>
                </a:lnTo>
                <a:lnTo>
                  <a:pt x="107577" y="1344706"/>
                </a:lnTo>
                <a:lnTo>
                  <a:pt x="143436" y="394447"/>
                </a:lnTo>
                <a:lnTo>
                  <a:pt x="143436" y="1004047"/>
                </a:lnTo>
                <a:lnTo>
                  <a:pt x="179294" y="286870"/>
                </a:lnTo>
                <a:lnTo>
                  <a:pt x="286871" y="1380564"/>
                </a:lnTo>
                <a:lnTo>
                  <a:pt x="268942" y="0"/>
                </a:lnTo>
                <a:lnTo>
                  <a:pt x="358589" y="1021976"/>
                </a:lnTo>
                <a:lnTo>
                  <a:pt x="376518" y="412376"/>
                </a:lnTo>
                <a:lnTo>
                  <a:pt x="394447" y="1021976"/>
                </a:lnTo>
                <a:lnTo>
                  <a:pt x="394447" y="358588"/>
                </a:lnTo>
                <a:lnTo>
                  <a:pt x="448236" y="1380564"/>
                </a:lnTo>
                <a:lnTo>
                  <a:pt x="466165" y="89647"/>
                </a:lnTo>
                <a:lnTo>
                  <a:pt x="591671" y="1380564"/>
                </a:lnTo>
                <a:lnTo>
                  <a:pt x="573742" y="430306"/>
                </a:lnTo>
                <a:lnTo>
                  <a:pt x="627530" y="968188"/>
                </a:lnTo>
                <a:lnTo>
                  <a:pt x="663389" y="304800"/>
                </a:lnTo>
                <a:lnTo>
                  <a:pt x="699247" y="112955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5180AC-C635-964B-B6ED-6D05F418C006}"/>
              </a:ext>
            </a:extLst>
          </p:cNvPr>
          <p:cNvGrpSpPr/>
          <p:nvPr/>
        </p:nvGrpSpPr>
        <p:grpSpPr>
          <a:xfrm>
            <a:off x="8095809" y="2582634"/>
            <a:ext cx="555950" cy="557251"/>
            <a:chOff x="3962262" y="1057835"/>
            <a:chExt cx="882675" cy="88474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FF93E8-799D-194D-97B8-95EF3BF7A1C7}"/>
                </a:ext>
              </a:extLst>
            </p:cNvPr>
            <p:cNvSpPr/>
            <p:nvPr/>
          </p:nvSpPr>
          <p:spPr>
            <a:xfrm>
              <a:off x="3962262" y="1057835"/>
              <a:ext cx="882675" cy="8826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AC3B2E-5000-E343-A53B-357C21C47E11}"/>
                </a:ext>
              </a:extLst>
            </p:cNvPr>
            <p:cNvSpPr/>
            <p:nvPr/>
          </p:nvSpPr>
          <p:spPr>
            <a:xfrm>
              <a:off x="4407595" y="1517101"/>
              <a:ext cx="425475" cy="4254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61A0D0-E3EA-5242-8D84-BF6AC3A1F308}"/>
              </a:ext>
            </a:extLst>
          </p:cNvPr>
          <p:cNvGrpSpPr/>
          <p:nvPr/>
        </p:nvGrpSpPr>
        <p:grpSpPr>
          <a:xfrm>
            <a:off x="4102998" y="2582634"/>
            <a:ext cx="714190" cy="574562"/>
            <a:chOff x="4102998" y="2675939"/>
            <a:chExt cx="714190" cy="57456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64D386-AD4D-0746-9899-4F7F4AEAB0A3}"/>
                </a:ext>
              </a:extLst>
            </p:cNvPr>
            <p:cNvSpPr/>
            <p:nvPr/>
          </p:nvSpPr>
          <p:spPr>
            <a:xfrm>
              <a:off x="4303643" y="2675939"/>
              <a:ext cx="285113" cy="285113"/>
            </a:xfrm>
            <a:prstGeom prst="ellipse">
              <a:avLst/>
            </a:prstGeom>
            <a:solidFill>
              <a:schemeClr val="accent1">
                <a:alpha val="56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F164A5C-3A0E-FB46-9FC5-3EA87548423D}"/>
                </a:ext>
              </a:extLst>
            </p:cNvPr>
            <p:cNvSpPr/>
            <p:nvPr/>
          </p:nvSpPr>
          <p:spPr>
            <a:xfrm>
              <a:off x="4328164" y="2761477"/>
              <a:ext cx="489024" cy="489024"/>
            </a:xfrm>
            <a:prstGeom prst="ellipse">
              <a:avLst/>
            </a:prstGeom>
            <a:solidFill>
              <a:srgbClr val="F34D50">
                <a:alpha val="55000"/>
              </a:srgbClr>
            </a:solidFill>
            <a:ln>
              <a:solidFill>
                <a:srgbClr val="F35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11F9130-30E0-0F4A-B1E3-2C99AEA0AB25}"/>
                </a:ext>
              </a:extLst>
            </p:cNvPr>
            <p:cNvSpPr/>
            <p:nvPr/>
          </p:nvSpPr>
          <p:spPr>
            <a:xfrm>
              <a:off x="4102998" y="2813789"/>
              <a:ext cx="394235" cy="394235"/>
            </a:xfrm>
            <a:prstGeom prst="ellipse">
              <a:avLst/>
            </a:prstGeom>
            <a:solidFill>
              <a:srgbClr val="6F7ED6">
                <a:alpha val="50000"/>
              </a:srgbClr>
            </a:solidFill>
            <a:ln>
              <a:solidFill>
                <a:srgbClr val="5A6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3366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2FF7A-82B3-A046-A386-DACCC060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I’ve learned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BE0198-9877-AB47-BA86-DF03E028BE7A}"/>
              </a:ext>
            </a:extLst>
          </p:cNvPr>
          <p:cNvSpPr/>
          <p:nvPr/>
        </p:nvSpPr>
        <p:spPr>
          <a:xfrm>
            <a:off x="8258575" y="3727645"/>
            <a:ext cx="3584714" cy="198097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A new approach to ML/cognition interface: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Exploring mechanisms for a known cognitive phenomenon using ML 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Model which aims to address the impact of a noisy real world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2D5D32-8AC1-F742-9E42-C60EFE152EC8}"/>
              </a:ext>
            </a:extLst>
          </p:cNvPr>
          <p:cNvSpPr/>
          <p:nvPr/>
        </p:nvSpPr>
        <p:spPr>
          <a:xfrm>
            <a:off x="419756" y="3703981"/>
            <a:ext cx="3584714" cy="198097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Systematic approaches to computational modelling, including: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effective use of synthetic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perils of overcomplicating things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1E4F5D-67F1-6548-A65F-C596FB5FB918}"/>
              </a:ext>
            </a:extLst>
          </p:cNvPr>
          <p:cNvSpPr/>
          <p:nvPr/>
        </p:nvSpPr>
        <p:spPr>
          <a:xfrm>
            <a:off x="4303643" y="3703981"/>
            <a:ext cx="3584714" cy="200463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Practical skills in TensorFlow: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 models and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Ways to </a:t>
            </a:r>
            <a:r>
              <a:rPr lang="en-US" sz="1600" dirty="0" err="1"/>
              <a:t>maximise</a:t>
            </a:r>
            <a:r>
              <a:rPr lang="en-US" sz="1600" dirty="0"/>
              <a:t> efficiency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3E28E2-15D9-D543-B15B-B32A2454B6B8}"/>
              </a:ext>
            </a:extLst>
          </p:cNvPr>
          <p:cNvSpPr/>
          <p:nvPr/>
        </p:nvSpPr>
        <p:spPr>
          <a:xfrm>
            <a:off x="9195531" y="1773272"/>
            <a:ext cx="1710802" cy="16784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7A9DCF2-B515-6E4A-AEF6-98AD67838C10}"/>
              </a:ext>
            </a:extLst>
          </p:cNvPr>
          <p:cNvSpPr/>
          <p:nvPr/>
        </p:nvSpPr>
        <p:spPr>
          <a:xfrm>
            <a:off x="1356712" y="1773272"/>
            <a:ext cx="1710802" cy="16784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3508764-E64E-1540-90FE-EC56917FBE48}"/>
              </a:ext>
            </a:extLst>
          </p:cNvPr>
          <p:cNvSpPr/>
          <p:nvPr/>
        </p:nvSpPr>
        <p:spPr>
          <a:xfrm>
            <a:off x="5194934" y="1806238"/>
            <a:ext cx="1710802" cy="16784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2E2BC-7215-544D-83FE-5B3FE08E03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35863" y="2169218"/>
            <a:ext cx="952500" cy="952500"/>
          </a:xfrm>
          <a:prstGeom prst="rect">
            <a:avLst/>
          </a:prstGeom>
        </p:spPr>
      </p:pic>
      <p:pic>
        <p:nvPicPr>
          <p:cNvPr id="7" name="Picture 6" descr="A picture containing building, brick, table, clock&#10;&#10;Description automatically generated">
            <a:extLst>
              <a:ext uri="{FF2B5EF4-FFF2-40B4-BE49-F238E27FC236}">
                <a16:creationId xmlns:a16="http://schemas.microsoft.com/office/drawing/2014/main" id="{E6E5818B-D958-0546-BF91-9BD5763D5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52" y="2126688"/>
            <a:ext cx="1034892" cy="1105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F6C268-FE82-2F4C-B0E8-51066045F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223" y="2044220"/>
            <a:ext cx="1077498" cy="10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0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3C260-696B-F548-9736-386AF8B61059}"/>
              </a:ext>
            </a:extLst>
          </p:cNvPr>
          <p:cNvSpPr txBox="1"/>
          <p:nvPr/>
        </p:nvSpPr>
        <p:spPr>
          <a:xfrm>
            <a:off x="3373582" y="3136612"/>
            <a:ext cx="5444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54249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B3A5-3D73-8242-BB07-3E001FD9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correlation figure</a:t>
            </a:r>
          </a:p>
        </p:txBody>
      </p:sp>
      <p:pic>
        <p:nvPicPr>
          <p:cNvPr id="8" name="Picture 7" descr="A picture containing crossword, drawing&#10;&#10;Description automatically generated">
            <a:extLst>
              <a:ext uri="{FF2B5EF4-FFF2-40B4-BE49-F238E27FC236}">
                <a16:creationId xmlns:a16="http://schemas.microsoft.com/office/drawing/2014/main" id="{98519563-9931-1F4D-8827-967FA1A1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17" y="2403851"/>
            <a:ext cx="5168045" cy="22686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2DD10B7-9398-AE4C-8BCD-A63D740210FB}"/>
              </a:ext>
            </a:extLst>
          </p:cNvPr>
          <p:cNvSpPr/>
          <p:nvPr/>
        </p:nvSpPr>
        <p:spPr>
          <a:xfrm>
            <a:off x="3498058" y="4472494"/>
            <a:ext cx="50739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*Spearman correlation between upper diagonals of similarity matrices. Item order in similarity matrices determined by mapping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05BB19-65D7-574B-9A0D-A2D18FF92B1E}"/>
              </a:ext>
            </a:extLst>
          </p:cNvPr>
          <p:cNvSpPr/>
          <p:nvPr/>
        </p:nvSpPr>
        <p:spPr>
          <a:xfrm>
            <a:off x="4750099" y="4872604"/>
            <a:ext cx="3845441" cy="420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Roads and Love (2020)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0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C584-86B5-E049-9BAC-8B6920E6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learning background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98E81B4-EEC3-224E-A0C4-14B2759007BB}"/>
              </a:ext>
            </a:extLst>
          </p:cNvPr>
          <p:cNvSpPr/>
          <p:nvPr/>
        </p:nvSpPr>
        <p:spPr>
          <a:xfrm>
            <a:off x="4330804" y="4152418"/>
            <a:ext cx="3584714" cy="169191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Explicit instruction plays a role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But explicit concept labelling is ambiguous, </a:t>
            </a:r>
            <a:r>
              <a:rPr lang="en-US" sz="1600" dirty="0" err="1"/>
              <a:t>e.g</a:t>
            </a:r>
            <a:r>
              <a:rPr lang="en-US" sz="1600" dirty="0"/>
              <a:t> the </a:t>
            </a:r>
            <a:r>
              <a:rPr lang="en-US" sz="1600" dirty="0" err="1"/>
              <a:t>Gavagai</a:t>
            </a:r>
            <a:r>
              <a:rPr lang="en-US" sz="1600" dirty="0"/>
              <a:t> problem </a:t>
            </a:r>
          </a:p>
          <a:p>
            <a:pPr algn="ctr"/>
            <a:r>
              <a:rPr lang="en-US" sz="1400" dirty="0"/>
              <a:t>(Quine, 1960</a:t>
            </a:r>
            <a:r>
              <a:rPr lang="en-US" sz="1600" dirty="0"/>
              <a:t>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91BB58-14F5-B14C-8016-C8FCDEECD8C5}"/>
              </a:ext>
            </a:extLst>
          </p:cNvPr>
          <p:cNvSpPr/>
          <p:nvPr/>
        </p:nvSpPr>
        <p:spPr>
          <a:xfrm>
            <a:off x="406613" y="4152418"/>
            <a:ext cx="3584714" cy="169191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Children can learn hundreds of concepts in their first  years 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err="1"/>
              <a:t>Fenson</a:t>
            </a:r>
            <a:r>
              <a:rPr lang="en-US" sz="1400" dirty="0"/>
              <a:t> et al, 1994)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No consensus on the underlying mechanism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E2DDD98-944D-F84F-93AE-3795808AADA4}"/>
              </a:ext>
            </a:extLst>
          </p:cNvPr>
          <p:cNvSpPr/>
          <p:nvPr/>
        </p:nvSpPr>
        <p:spPr>
          <a:xfrm>
            <a:off x="8203251" y="4152417"/>
            <a:ext cx="3584714" cy="169191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Statistical regularities may be leveraged to learn concepts unsupervised</a:t>
            </a:r>
          </a:p>
          <a:p>
            <a:pPr algn="ctr"/>
            <a:r>
              <a:rPr lang="en-US" sz="1400" dirty="0"/>
              <a:t>(Younger and Cohen, 1986; Chambers et al, 2003)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579D5D-F991-4C4A-B744-9CC1AC9C1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4" r="20870"/>
          <a:stretch/>
        </p:blipFill>
        <p:spPr>
          <a:xfrm>
            <a:off x="5150807" y="1538112"/>
            <a:ext cx="1890386" cy="1890888"/>
          </a:xfrm>
          <a:prstGeom prst="ellipse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2AA59DD-9A67-174A-A091-8415EBA1B20E}"/>
              </a:ext>
            </a:extLst>
          </p:cNvPr>
          <p:cNvSpPr/>
          <p:nvPr/>
        </p:nvSpPr>
        <p:spPr>
          <a:xfrm>
            <a:off x="1263305" y="1538112"/>
            <a:ext cx="1890386" cy="18903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6A3B6B6-073E-FA4E-AD01-955F31EEAA46}"/>
              </a:ext>
            </a:extLst>
          </p:cNvPr>
          <p:cNvSpPr/>
          <p:nvPr/>
        </p:nvSpPr>
        <p:spPr>
          <a:xfrm>
            <a:off x="9050415" y="1538112"/>
            <a:ext cx="1890386" cy="189038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CE4B5F-84F9-0B48-91B2-5A9A0D43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293" y="1857953"/>
            <a:ext cx="1416838" cy="1416838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D6283795-A6C4-DF4D-8AEC-9087166C0371}"/>
              </a:ext>
            </a:extLst>
          </p:cNvPr>
          <p:cNvSpPr/>
          <p:nvPr/>
        </p:nvSpPr>
        <p:spPr>
          <a:xfrm>
            <a:off x="9766774" y="2105246"/>
            <a:ext cx="957933" cy="724860"/>
          </a:xfrm>
          <a:custGeom>
            <a:avLst/>
            <a:gdLst>
              <a:gd name="connsiteX0" fmla="*/ 0 w 1573618"/>
              <a:gd name="connsiteY0" fmla="*/ 978240 h 1099744"/>
              <a:gd name="connsiteX1" fmla="*/ 382772 w 1573618"/>
              <a:gd name="connsiteY1" fmla="*/ 978240 h 1099744"/>
              <a:gd name="connsiteX2" fmla="*/ 871870 w 1573618"/>
              <a:gd name="connsiteY2" fmla="*/ 45 h 1099744"/>
              <a:gd name="connsiteX3" fmla="*/ 1212111 w 1573618"/>
              <a:gd name="connsiteY3" fmla="*/ 1020770 h 1099744"/>
              <a:gd name="connsiteX4" fmla="*/ 1573618 w 1573618"/>
              <a:gd name="connsiteY4" fmla="*/ 978240 h 10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618" h="1099744">
                <a:moveTo>
                  <a:pt x="0" y="978240"/>
                </a:moveTo>
                <a:cubicBezTo>
                  <a:pt x="118730" y="1059756"/>
                  <a:pt x="237460" y="1141272"/>
                  <a:pt x="382772" y="978240"/>
                </a:cubicBezTo>
                <a:cubicBezTo>
                  <a:pt x="528084" y="815208"/>
                  <a:pt x="733647" y="-7043"/>
                  <a:pt x="871870" y="45"/>
                </a:cubicBezTo>
                <a:cubicBezTo>
                  <a:pt x="1010093" y="7133"/>
                  <a:pt x="1095153" y="857738"/>
                  <a:pt x="1212111" y="1020770"/>
                </a:cubicBezTo>
                <a:cubicBezTo>
                  <a:pt x="1329069" y="1183802"/>
                  <a:pt x="1467292" y="1056212"/>
                  <a:pt x="1573618" y="978240"/>
                </a:cubicBezTo>
              </a:path>
            </a:pathLst>
          </a:custGeom>
          <a:noFill/>
          <a:ln w="28575">
            <a:solidFill>
              <a:srgbClr val="F35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8ABD67C-D308-A64C-A522-AABFB36FDF67}"/>
              </a:ext>
            </a:extLst>
          </p:cNvPr>
          <p:cNvSpPr/>
          <p:nvPr/>
        </p:nvSpPr>
        <p:spPr>
          <a:xfrm flipH="1">
            <a:off x="9290979" y="2402958"/>
            <a:ext cx="667180" cy="421512"/>
          </a:xfrm>
          <a:custGeom>
            <a:avLst/>
            <a:gdLst>
              <a:gd name="connsiteX0" fmla="*/ 0 w 1573618"/>
              <a:gd name="connsiteY0" fmla="*/ 978240 h 1099744"/>
              <a:gd name="connsiteX1" fmla="*/ 382772 w 1573618"/>
              <a:gd name="connsiteY1" fmla="*/ 978240 h 1099744"/>
              <a:gd name="connsiteX2" fmla="*/ 871870 w 1573618"/>
              <a:gd name="connsiteY2" fmla="*/ 45 h 1099744"/>
              <a:gd name="connsiteX3" fmla="*/ 1212111 w 1573618"/>
              <a:gd name="connsiteY3" fmla="*/ 1020770 h 1099744"/>
              <a:gd name="connsiteX4" fmla="*/ 1573618 w 1573618"/>
              <a:gd name="connsiteY4" fmla="*/ 978240 h 10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618" h="1099744">
                <a:moveTo>
                  <a:pt x="0" y="978240"/>
                </a:moveTo>
                <a:cubicBezTo>
                  <a:pt x="118730" y="1059756"/>
                  <a:pt x="237460" y="1141272"/>
                  <a:pt x="382772" y="978240"/>
                </a:cubicBezTo>
                <a:cubicBezTo>
                  <a:pt x="528084" y="815208"/>
                  <a:pt x="733647" y="-7043"/>
                  <a:pt x="871870" y="45"/>
                </a:cubicBezTo>
                <a:cubicBezTo>
                  <a:pt x="1010093" y="7133"/>
                  <a:pt x="1095153" y="857738"/>
                  <a:pt x="1212111" y="1020770"/>
                </a:cubicBezTo>
                <a:cubicBezTo>
                  <a:pt x="1329069" y="1183802"/>
                  <a:pt x="1467292" y="1056212"/>
                  <a:pt x="1573618" y="978240"/>
                </a:cubicBezTo>
              </a:path>
            </a:pathLst>
          </a:custGeom>
          <a:noFill/>
          <a:ln w="28575">
            <a:solidFill>
              <a:srgbClr val="5A6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F806B9-BCAA-234D-8ADC-5A50093C3DEA}"/>
              </a:ext>
            </a:extLst>
          </p:cNvPr>
          <p:cNvSpPr/>
          <p:nvPr/>
        </p:nvSpPr>
        <p:spPr>
          <a:xfrm>
            <a:off x="746957" y="3662348"/>
            <a:ext cx="2923082" cy="49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Context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9AE5C3-6E78-8247-B000-E9663483782A}"/>
              </a:ext>
            </a:extLst>
          </p:cNvPr>
          <p:cNvSpPr/>
          <p:nvPr/>
        </p:nvSpPr>
        <p:spPr>
          <a:xfrm>
            <a:off x="4634459" y="3662347"/>
            <a:ext cx="2923082" cy="49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Supervised learning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4DDB44-2300-6E43-9CB6-AA835AD6BCE4}"/>
              </a:ext>
            </a:extLst>
          </p:cNvPr>
          <p:cNvSpPr/>
          <p:nvPr/>
        </p:nvSpPr>
        <p:spPr>
          <a:xfrm>
            <a:off x="8534067" y="3662346"/>
            <a:ext cx="2923082" cy="49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404114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B3A5-3D73-8242-BB07-3E001FD9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embeddings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FF79F7-F961-C34C-BD48-830858C7A863}"/>
              </a:ext>
            </a:extLst>
          </p:cNvPr>
          <p:cNvSpPr/>
          <p:nvPr/>
        </p:nvSpPr>
        <p:spPr>
          <a:xfrm>
            <a:off x="2958073" y="1129841"/>
            <a:ext cx="6608064" cy="161083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Embeddings for different conceptual systems (image, text, audio) derived based on co-occurrence statistics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Pre-trained 300-D text embeddings; image and audio embeddings derived using the </a:t>
            </a:r>
            <a:r>
              <a:rPr lang="en-US" sz="1600" dirty="0" err="1"/>
              <a:t>GloVe</a:t>
            </a:r>
            <a:r>
              <a:rPr lang="en-US" sz="1600" dirty="0"/>
              <a:t> algorithm applied to image/audio corpora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C358078-628B-DB49-9CDE-FC3909FF6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44" b="-521"/>
          <a:stretch/>
        </p:blipFill>
        <p:spPr>
          <a:xfrm>
            <a:off x="1494528" y="3205497"/>
            <a:ext cx="3845441" cy="30077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8F4C54-75FD-A440-834A-B2DB35DA5278}"/>
              </a:ext>
            </a:extLst>
          </p:cNvPr>
          <p:cNvSpPr/>
          <p:nvPr/>
        </p:nvSpPr>
        <p:spPr>
          <a:xfrm>
            <a:off x="1494528" y="6213213"/>
            <a:ext cx="3845441" cy="420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Pennington, </a:t>
            </a:r>
            <a:r>
              <a:rPr lang="en-GB" sz="1400" i="1" dirty="0" err="1">
                <a:solidFill>
                  <a:schemeClr val="bg1">
                    <a:lumMod val="50000"/>
                  </a:schemeClr>
                </a:solidFill>
              </a:rPr>
              <a:t>Socher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, and Manning (2014)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A9A068-EC7E-7240-827C-CB08F2692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 t="26563"/>
          <a:stretch/>
        </p:blipFill>
        <p:spPr>
          <a:xfrm>
            <a:off x="6510294" y="3431028"/>
            <a:ext cx="4848586" cy="26536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5D516C5-9B6F-FF42-9006-925DFCBDFA23}"/>
              </a:ext>
            </a:extLst>
          </p:cNvPr>
          <p:cNvSpPr/>
          <p:nvPr/>
        </p:nvSpPr>
        <p:spPr>
          <a:xfrm>
            <a:off x="7649324" y="6084717"/>
            <a:ext cx="3845441" cy="420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Roads and Love (2020)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092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BE4E-48F4-E04F-8647-8D3E296F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this model look like?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5A9296-4459-2145-9893-A5920CD9F50B}"/>
              </a:ext>
            </a:extLst>
          </p:cNvPr>
          <p:cNvSpPr/>
          <p:nvPr/>
        </p:nvSpPr>
        <p:spPr>
          <a:xfrm>
            <a:off x="2098441" y="1802218"/>
            <a:ext cx="8272131" cy="3593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Simple neural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Align one system with another using  transition-specific model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Neural network with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Use information from different levels of clustering to guide alignment with a simple NN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Neural network with shared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Aim to take advantage of the shared underlying structure of different systems by encouraging the network to 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Graph-based neural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Construct graphs connecting concepts N nearest-</a:t>
            </a:r>
            <a:r>
              <a:rPr lang="en-US" sz="1400" dirty="0" err="1">
                <a:solidFill>
                  <a:schemeClr val="bg2">
                    <a:lumMod val="25000"/>
                  </a:schemeClr>
                </a:solidFill>
              </a:rPr>
              <a:t>neighbours</a:t>
            </a: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Use convolutions to extract hierarchical graph structure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Use within and between graph attention to optimize mapping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FABDC2-4D3B-5045-8DF5-6DC28D724697}"/>
              </a:ext>
            </a:extLst>
          </p:cNvPr>
          <p:cNvSpPr/>
          <p:nvPr/>
        </p:nvSpPr>
        <p:spPr>
          <a:xfrm>
            <a:off x="2098441" y="1802218"/>
            <a:ext cx="8272131" cy="3593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Simple neural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Align one system with another using  transition-specific model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Neural network with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Use information from different levels of clustering to guide alignment with a simple NN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Neural network with shared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Aim to take advantage of the shared underlying structure of different systems by encouraging the network to 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Graph-based neural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Construct graphs connecting concepts N nearest-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neighbours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Use convolutions to extract hierarchical graph structure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Use within and between graph attention to optimize mapping</a:t>
            </a:r>
          </a:p>
        </p:txBody>
      </p:sp>
    </p:spTree>
    <p:extLst>
      <p:ext uri="{BB962C8B-B14F-4D97-AF65-F5344CB8AC3E}">
        <p14:creationId xmlns:p14="http://schemas.microsoft.com/office/powerpoint/2010/main" val="4007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C44A-F637-7F46-ACE7-EA2F8A9BF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36" y="16043"/>
            <a:ext cx="9436608" cy="665017"/>
          </a:xfrm>
        </p:spPr>
        <p:txBody>
          <a:bodyPr/>
          <a:lstStyle/>
          <a:p>
            <a:r>
              <a:rPr lang="en-US" dirty="0"/>
              <a:t>Ideas from </a:t>
            </a:r>
            <a:r>
              <a:rPr lang="en-US" dirty="0" err="1"/>
              <a:t>SuperGlue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E6815E-619C-F046-9B72-1E599C171A4E}"/>
              </a:ext>
            </a:extLst>
          </p:cNvPr>
          <p:cNvSpPr/>
          <p:nvPr/>
        </p:nvSpPr>
        <p:spPr>
          <a:xfrm>
            <a:off x="535552" y="1541903"/>
            <a:ext cx="3466825" cy="148777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Finds correspondences between points in pairs of images, </a:t>
            </a:r>
            <a:r>
              <a:rPr lang="en-US" sz="1400" dirty="0" err="1"/>
              <a:t>eg</a:t>
            </a:r>
            <a:r>
              <a:rPr lang="en-US" sz="1400" dirty="0"/>
              <a:t> photos taken from different viewpoints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EDD3E3-2B91-2345-9261-EA7DA852AC7F}"/>
              </a:ext>
            </a:extLst>
          </p:cNvPr>
          <p:cNvSpPr/>
          <p:nvPr/>
        </p:nvSpPr>
        <p:spPr>
          <a:xfrm>
            <a:off x="8189623" y="1539002"/>
            <a:ext cx="3466825" cy="148777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Feature information to accompany embeddings is not rich enough (</a:t>
            </a:r>
            <a:r>
              <a:rPr lang="en-US" sz="1400" dirty="0" err="1"/>
              <a:t>e,g</a:t>
            </a:r>
            <a:r>
              <a:rPr lang="en-US" sz="1400" dirty="0"/>
              <a:t> word frequencies or graph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Inefficient (</a:t>
            </a:r>
            <a:r>
              <a:rPr lang="en-US" sz="1400" dirty="0" err="1"/>
              <a:t>Sinkhorn</a:t>
            </a:r>
            <a:r>
              <a:rPr lang="en-US" sz="1400" dirty="0"/>
              <a:t> Algorithm)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D43317-934B-8C44-AF63-3EBB89776A72}"/>
              </a:ext>
            </a:extLst>
          </p:cNvPr>
          <p:cNvSpPr/>
          <p:nvPr/>
        </p:nvSpPr>
        <p:spPr>
          <a:xfrm>
            <a:off x="4362587" y="1541903"/>
            <a:ext cx="3466825" cy="148777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Potential to identify similar points between conceptual systems using cross and self-attention</a:t>
            </a:r>
          </a:p>
        </p:txBody>
      </p:sp>
      <p:pic>
        <p:nvPicPr>
          <p:cNvPr id="7" name="Picture 6" descr="A picture containing green, colorful, colored, photo&#10;&#10;Description automatically generated">
            <a:extLst>
              <a:ext uri="{FF2B5EF4-FFF2-40B4-BE49-F238E27FC236}">
                <a16:creationId xmlns:a16="http://schemas.microsoft.com/office/drawing/2014/main" id="{DFCEDE96-C8E9-0F4F-8A32-347F807C6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1" y="3353486"/>
            <a:ext cx="3461402" cy="26501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709E70-ECF7-1F40-9B21-1C8DBC9AB9F6}"/>
              </a:ext>
            </a:extLst>
          </p:cNvPr>
          <p:cNvSpPr/>
          <p:nvPr/>
        </p:nvSpPr>
        <p:spPr>
          <a:xfrm>
            <a:off x="9019931" y="6342643"/>
            <a:ext cx="3466825" cy="4796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SuperGlue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Sarlin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 et al, 2019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75B90-91A5-D449-8A9C-C1549D5A8EC6}"/>
              </a:ext>
            </a:extLst>
          </p:cNvPr>
          <p:cNvSpPr/>
          <p:nvPr/>
        </p:nvSpPr>
        <p:spPr>
          <a:xfrm>
            <a:off x="4403890" y="1168740"/>
            <a:ext cx="2923082" cy="49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Adapted Approach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4C3F7D-5EA9-E84C-A670-566B29AA2FBB}"/>
              </a:ext>
            </a:extLst>
          </p:cNvPr>
          <p:cNvSpPr/>
          <p:nvPr/>
        </p:nvSpPr>
        <p:spPr>
          <a:xfrm>
            <a:off x="8311273" y="1159083"/>
            <a:ext cx="2923082" cy="49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7DB369-7BA2-934A-B33C-695ED50BB4E7}"/>
              </a:ext>
            </a:extLst>
          </p:cNvPr>
          <p:cNvSpPr/>
          <p:nvPr/>
        </p:nvSpPr>
        <p:spPr>
          <a:xfrm>
            <a:off x="535551" y="1163439"/>
            <a:ext cx="2923082" cy="490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</a:rPr>
              <a:t>Original system</a:t>
            </a:r>
          </a:p>
        </p:txBody>
      </p:sp>
      <p:pic>
        <p:nvPicPr>
          <p:cNvPr id="118" name="Picture 117" descr="A close up of a clock&#10;&#10;Description automatically generated">
            <a:extLst>
              <a:ext uri="{FF2B5EF4-FFF2-40B4-BE49-F238E27FC236}">
                <a16:creationId xmlns:a16="http://schemas.microsoft.com/office/drawing/2014/main" id="{568788AF-557A-7D48-8008-7E00F833EB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2"/>
          <a:stretch/>
        </p:blipFill>
        <p:spPr>
          <a:xfrm>
            <a:off x="5488477" y="3667848"/>
            <a:ext cx="4724400" cy="20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9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C584-86B5-E049-9BAC-8B6920E6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system alignment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F167A1-D5AD-E14A-9219-A233F545FCDD}"/>
              </a:ext>
            </a:extLst>
          </p:cNvPr>
          <p:cNvSpPr/>
          <p:nvPr/>
        </p:nvSpPr>
        <p:spPr>
          <a:xfrm>
            <a:off x="1831716" y="1270427"/>
            <a:ext cx="8406648" cy="82454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-apple-system"/>
              </a:rPr>
              <a:t>Learning as the unsupervised alignment of conceptual systems</a:t>
            </a:r>
          </a:p>
          <a:p>
            <a:pPr algn="ctr"/>
            <a:r>
              <a:rPr lang="en-GB" sz="1600" i="1" dirty="0"/>
              <a:t>Roads, B.D. &amp; Love, B.C. (2020), Nature Machine Intelligence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0CC5D20-5CC3-C047-BF04-108E4F95A8B3}"/>
              </a:ext>
            </a:extLst>
          </p:cNvPr>
          <p:cNvSpPr/>
          <p:nvPr/>
        </p:nvSpPr>
        <p:spPr>
          <a:xfrm>
            <a:off x="2252897" y="2598553"/>
            <a:ext cx="3584714" cy="110379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Concepts are experienced in multiple modalities (</a:t>
            </a:r>
            <a:r>
              <a:rPr lang="en-US" sz="1400" dirty="0" err="1"/>
              <a:t>e.g</a:t>
            </a:r>
            <a:r>
              <a:rPr lang="en-US" sz="1400" dirty="0"/>
              <a:t> vision, text and audio)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2CAF6C-3411-C14F-BA71-406ABDDEC84D}"/>
              </a:ext>
            </a:extLst>
          </p:cNvPr>
          <p:cNvSpPr/>
          <p:nvPr/>
        </p:nvSpPr>
        <p:spPr>
          <a:xfrm>
            <a:off x="6354389" y="2580062"/>
            <a:ext cx="3584714" cy="111481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Similarity relationships are the same across modalities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7AA989-E063-2940-950C-734B6DD073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" t="9069" b="74313"/>
          <a:stretch/>
        </p:blipFill>
        <p:spPr>
          <a:xfrm>
            <a:off x="6149928" y="5109873"/>
            <a:ext cx="4478275" cy="52488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B59A01-147F-4B4A-814B-4892BC0A1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 t="26563"/>
          <a:stretch/>
        </p:blipFill>
        <p:spPr>
          <a:xfrm>
            <a:off x="2048256" y="4264626"/>
            <a:ext cx="4047744" cy="22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9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C584-86B5-E049-9BAC-8B6920E6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alignment is possible in principle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1B4A18E-8933-4446-AC07-F2D77A897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56" y="3005053"/>
            <a:ext cx="4111441" cy="226838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8F79A1-CF72-A645-8D5D-949B7277C59F}"/>
              </a:ext>
            </a:extLst>
          </p:cNvPr>
          <p:cNvSpPr/>
          <p:nvPr/>
        </p:nvSpPr>
        <p:spPr>
          <a:xfrm>
            <a:off x="3069091" y="1624470"/>
            <a:ext cx="6342574" cy="1083605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Each mapping can be summarized by an alignment correlation, which has been shown to correlate with mapping accuracy between systems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2BE182-C5BD-F04C-9384-AD998145D0D0}"/>
              </a:ext>
            </a:extLst>
          </p:cNvPr>
          <p:cNvSpPr/>
          <p:nvPr/>
        </p:nvSpPr>
        <p:spPr>
          <a:xfrm>
            <a:off x="4450656" y="5153946"/>
            <a:ext cx="3845441" cy="420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i="1" dirty="0">
                <a:solidFill>
                  <a:schemeClr val="bg1">
                    <a:lumMod val="50000"/>
                  </a:schemeClr>
                </a:solidFill>
              </a:rPr>
              <a:t>Roads and Love (2020)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2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B35E1-781D-1649-A80F-6CFF51B4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aim of the current project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BDB4A1-DEB3-044D-A57F-AEC84E7CE228}"/>
              </a:ext>
            </a:extLst>
          </p:cNvPr>
          <p:cNvSpPr/>
          <p:nvPr/>
        </p:nvSpPr>
        <p:spPr>
          <a:xfrm>
            <a:off x="2711669" y="5802798"/>
            <a:ext cx="7220607" cy="8915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Aim: Find a model that can efficiently map between modalities an unsupervised fashion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E171BB-5797-324F-8905-45D88198D479}"/>
              </a:ext>
            </a:extLst>
          </p:cNvPr>
          <p:cNvSpPr/>
          <p:nvPr/>
        </p:nvSpPr>
        <p:spPr>
          <a:xfrm>
            <a:off x="2976716" y="1331958"/>
            <a:ext cx="6238568" cy="13716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N! possible mappings, where N is the number of concepts under examination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how can we efficiently find the correct mapping?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E4A0EB-8A73-0A49-9DC8-ED9B7DF59B5A}"/>
              </a:ext>
            </a:extLst>
          </p:cNvPr>
          <p:cNvSpPr/>
          <p:nvPr/>
        </p:nvSpPr>
        <p:spPr>
          <a:xfrm>
            <a:off x="3065483" y="3412556"/>
            <a:ext cx="1597794" cy="665017"/>
          </a:xfrm>
          <a:prstGeom prst="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B8487C-BDE0-BE40-AF7B-760E2E8BDFAC}"/>
              </a:ext>
            </a:extLst>
          </p:cNvPr>
          <p:cNvSpPr/>
          <p:nvPr/>
        </p:nvSpPr>
        <p:spPr>
          <a:xfrm>
            <a:off x="7552787" y="3412555"/>
            <a:ext cx="1597794" cy="66501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7A35E6-D8FC-424D-AD07-14ACCDD03AA8}"/>
              </a:ext>
            </a:extLst>
          </p:cNvPr>
          <p:cNvSpPr/>
          <p:nvPr/>
        </p:nvSpPr>
        <p:spPr>
          <a:xfrm>
            <a:off x="7552787" y="4396074"/>
            <a:ext cx="1597794" cy="665017"/>
          </a:xfrm>
          <a:prstGeom prst="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A42B4-19F3-F240-A0E6-32F0A8C93A11}"/>
              </a:ext>
            </a:extLst>
          </p:cNvPr>
          <p:cNvSpPr/>
          <p:nvPr/>
        </p:nvSpPr>
        <p:spPr>
          <a:xfrm>
            <a:off x="3065483" y="4396075"/>
            <a:ext cx="1597794" cy="665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Text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7599AEA-C26A-2744-9263-8FB983089755}"/>
              </a:ext>
            </a:extLst>
          </p:cNvPr>
          <p:cNvSpPr/>
          <p:nvPr/>
        </p:nvSpPr>
        <p:spPr>
          <a:xfrm>
            <a:off x="4663277" y="3429000"/>
            <a:ext cx="3085060" cy="65101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6AA52B4-C5E2-F34E-9A64-A4A5DF7C8B60}"/>
              </a:ext>
            </a:extLst>
          </p:cNvPr>
          <p:cNvSpPr/>
          <p:nvPr/>
        </p:nvSpPr>
        <p:spPr>
          <a:xfrm>
            <a:off x="4663277" y="4403076"/>
            <a:ext cx="3085060" cy="65101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46F18B6-427F-754E-8E77-AC9A3DD239C8}"/>
              </a:ext>
            </a:extLst>
          </p:cNvPr>
          <p:cNvGrpSpPr/>
          <p:nvPr/>
        </p:nvGrpSpPr>
        <p:grpSpPr>
          <a:xfrm>
            <a:off x="1734165" y="2840085"/>
            <a:ext cx="1223939" cy="1223939"/>
            <a:chOff x="1741400" y="3018090"/>
            <a:chExt cx="1223939" cy="122393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871D8DF-4703-6C42-8CE7-591AEC984E95}"/>
                </a:ext>
              </a:extLst>
            </p:cNvPr>
            <p:cNvGrpSpPr/>
            <p:nvPr/>
          </p:nvGrpSpPr>
          <p:grpSpPr>
            <a:xfrm>
              <a:off x="1788699" y="3131139"/>
              <a:ext cx="1084798" cy="1003757"/>
              <a:chOff x="1788699" y="3131139"/>
              <a:chExt cx="1084798" cy="1003757"/>
            </a:xfrm>
          </p:grpSpPr>
          <p:pic>
            <p:nvPicPr>
              <p:cNvPr id="33" name="Picture 32" descr="A close up of a cat looking at the camera&#10;&#10;Description automatically generated">
                <a:extLst>
                  <a:ext uri="{FF2B5EF4-FFF2-40B4-BE49-F238E27FC236}">
                    <a16:creationId xmlns:a16="http://schemas.microsoft.com/office/drawing/2014/main" id="{3318B68B-5BBA-AD47-A702-29EBFD7E1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9201" y="3878833"/>
                <a:ext cx="286188" cy="256063"/>
              </a:xfrm>
              <a:prstGeom prst="rect">
                <a:avLst/>
              </a:prstGeom>
            </p:spPr>
          </p:pic>
          <p:pic>
            <p:nvPicPr>
              <p:cNvPr id="35" name="Picture 34" descr="A dog sitting in the grass&#10;&#10;Description automatically generated">
                <a:extLst>
                  <a:ext uri="{FF2B5EF4-FFF2-40B4-BE49-F238E27FC236}">
                    <a16:creationId xmlns:a16="http://schemas.microsoft.com/office/drawing/2014/main" id="{71A44194-8612-8A45-8939-DE9717A71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743" y="3730503"/>
                <a:ext cx="317754" cy="256063"/>
              </a:xfrm>
              <a:prstGeom prst="rect">
                <a:avLst/>
              </a:prstGeom>
            </p:spPr>
          </p:pic>
          <p:pic>
            <p:nvPicPr>
              <p:cNvPr id="37" name="Picture 36" descr="A fox standing in the grass&#10;&#10;Description automatically generated">
                <a:extLst>
                  <a:ext uri="{FF2B5EF4-FFF2-40B4-BE49-F238E27FC236}">
                    <a16:creationId xmlns:a16="http://schemas.microsoft.com/office/drawing/2014/main" id="{A734A4F6-9FF8-8642-9BAE-2D31E3148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8332" y="3131139"/>
                <a:ext cx="305165" cy="222688"/>
              </a:xfrm>
              <a:prstGeom prst="rect">
                <a:avLst/>
              </a:prstGeom>
            </p:spPr>
          </p:pic>
          <p:pic>
            <p:nvPicPr>
              <p:cNvPr id="39" name="Picture 38" descr="A small animal in a field&#10;&#10;Description automatically generated">
                <a:extLst>
                  <a:ext uri="{FF2B5EF4-FFF2-40B4-BE49-F238E27FC236}">
                    <a16:creationId xmlns:a16="http://schemas.microsoft.com/office/drawing/2014/main" id="{34E51F07-8590-1D4F-B7C1-E592F57D0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1565" y="3438269"/>
                <a:ext cx="317755" cy="241824"/>
              </a:xfrm>
              <a:prstGeom prst="rect">
                <a:avLst/>
              </a:prstGeom>
            </p:spPr>
          </p:pic>
          <p:pic>
            <p:nvPicPr>
              <p:cNvPr id="41" name="Picture 40" descr="A rodent looking at the camera&#10;&#10;Description automatically generated">
                <a:extLst>
                  <a:ext uri="{FF2B5EF4-FFF2-40B4-BE49-F238E27FC236}">
                    <a16:creationId xmlns:a16="http://schemas.microsoft.com/office/drawing/2014/main" id="{DAF1E4C6-B57D-8B4D-8C9A-EABEDC201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8699" y="3156599"/>
                <a:ext cx="423489" cy="256064"/>
              </a:xfrm>
              <a:prstGeom prst="rect">
                <a:avLst/>
              </a:prstGeom>
            </p:spPr>
          </p:pic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FA1E9ED-9D69-F84F-8C2B-015A9F62442D}"/>
                </a:ext>
              </a:extLst>
            </p:cNvPr>
            <p:cNvSpPr/>
            <p:nvPr/>
          </p:nvSpPr>
          <p:spPr>
            <a:xfrm>
              <a:off x="1741400" y="3018090"/>
              <a:ext cx="1223939" cy="1223939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DEA560F-B3C2-914B-B9D3-235935B19D71}"/>
              </a:ext>
            </a:extLst>
          </p:cNvPr>
          <p:cNvGrpSpPr/>
          <p:nvPr/>
        </p:nvGrpSpPr>
        <p:grpSpPr>
          <a:xfrm>
            <a:off x="9219622" y="4400363"/>
            <a:ext cx="1223939" cy="1223939"/>
            <a:chOff x="1741400" y="3018090"/>
            <a:chExt cx="1223939" cy="122393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E819562-D717-9B4A-80D0-8074C352E61E}"/>
                </a:ext>
              </a:extLst>
            </p:cNvPr>
            <p:cNvGrpSpPr/>
            <p:nvPr/>
          </p:nvGrpSpPr>
          <p:grpSpPr>
            <a:xfrm>
              <a:off x="1788699" y="3131139"/>
              <a:ext cx="1084798" cy="1003757"/>
              <a:chOff x="1788699" y="3131139"/>
              <a:chExt cx="1084798" cy="1003757"/>
            </a:xfrm>
          </p:grpSpPr>
          <p:pic>
            <p:nvPicPr>
              <p:cNvPr id="66" name="Picture 65" descr="A close up of a cat looking at the camera&#10;&#10;Description automatically generated">
                <a:extLst>
                  <a:ext uri="{FF2B5EF4-FFF2-40B4-BE49-F238E27FC236}">
                    <a16:creationId xmlns:a16="http://schemas.microsoft.com/office/drawing/2014/main" id="{5B85D282-2CB1-B242-A9F8-E8D02E69D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9201" y="3878833"/>
                <a:ext cx="286188" cy="256063"/>
              </a:xfrm>
              <a:prstGeom prst="rect">
                <a:avLst/>
              </a:prstGeom>
            </p:spPr>
          </p:pic>
          <p:pic>
            <p:nvPicPr>
              <p:cNvPr id="67" name="Picture 66" descr="A dog sitting in the grass&#10;&#10;Description automatically generated">
                <a:extLst>
                  <a:ext uri="{FF2B5EF4-FFF2-40B4-BE49-F238E27FC236}">
                    <a16:creationId xmlns:a16="http://schemas.microsoft.com/office/drawing/2014/main" id="{E3E9E028-0ABA-BD4F-88D9-0B31F9F66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5743" y="3730503"/>
                <a:ext cx="317754" cy="256063"/>
              </a:xfrm>
              <a:prstGeom prst="rect">
                <a:avLst/>
              </a:prstGeom>
            </p:spPr>
          </p:pic>
          <p:pic>
            <p:nvPicPr>
              <p:cNvPr id="68" name="Picture 67" descr="A fox standing in the grass&#10;&#10;Description automatically generated">
                <a:extLst>
                  <a:ext uri="{FF2B5EF4-FFF2-40B4-BE49-F238E27FC236}">
                    <a16:creationId xmlns:a16="http://schemas.microsoft.com/office/drawing/2014/main" id="{2B67C5B0-BF8E-EF4F-A7E1-5778610D9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8332" y="3131139"/>
                <a:ext cx="305165" cy="222688"/>
              </a:xfrm>
              <a:prstGeom prst="rect">
                <a:avLst/>
              </a:prstGeom>
            </p:spPr>
          </p:pic>
          <p:pic>
            <p:nvPicPr>
              <p:cNvPr id="69" name="Picture 68" descr="A small animal in a field&#10;&#10;Description automatically generated">
                <a:extLst>
                  <a:ext uri="{FF2B5EF4-FFF2-40B4-BE49-F238E27FC236}">
                    <a16:creationId xmlns:a16="http://schemas.microsoft.com/office/drawing/2014/main" id="{304F3896-FA8E-E34E-A4B8-D4868C6A6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1565" y="3438269"/>
                <a:ext cx="317755" cy="241824"/>
              </a:xfrm>
              <a:prstGeom prst="rect">
                <a:avLst/>
              </a:prstGeom>
            </p:spPr>
          </p:pic>
          <p:pic>
            <p:nvPicPr>
              <p:cNvPr id="70" name="Picture 69" descr="A rodent looking at the camera&#10;&#10;Description automatically generated">
                <a:extLst>
                  <a:ext uri="{FF2B5EF4-FFF2-40B4-BE49-F238E27FC236}">
                    <a16:creationId xmlns:a16="http://schemas.microsoft.com/office/drawing/2014/main" id="{7B860075-C854-5644-9C32-DA76B79A7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8699" y="3156599"/>
                <a:ext cx="423489" cy="256064"/>
              </a:xfrm>
              <a:prstGeom prst="rect">
                <a:avLst/>
              </a:prstGeom>
            </p:spPr>
          </p:pic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9464A42-9ECF-A643-9FA2-FE33ED765227}"/>
                </a:ext>
              </a:extLst>
            </p:cNvPr>
            <p:cNvSpPr/>
            <p:nvPr/>
          </p:nvSpPr>
          <p:spPr>
            <a:xfrm>
              <a:off x="1741400" y="3018090"/>
              <a:ext cx="1223939" cy="1223939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C8C131A-4C15-AC48-A378-75D58E8F40DB}"/>
              </a:ext>
            </a:extLst>
          </p:cNvPr>
          <p:cNvGrpSpPr/>
          <p:nvPr/>
        </p:nvGrpSpPr>
        <p:grpSpPr>
          <a:xfrm>
            <a:off x="9219622" y="2859101"/>
            <a:ext cx="1223939" cy="1223939"/>
            <a:chOff x="9292291" y="3118427"/>
            <a:chExt cx="1223939" cy="122393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3599859-5D06-0344-A6B8-AAB5D7C56218}"/>
                </a:ext>
              </a:extLst>
            </p:cNvPr>
            <p:cNvGrpSpPr/>
            <p:nvPr/>
          </p:nvGrpSpPr>
          <p:grpSpPr>
            <a:xfrm>
              <a:off x="9352144" y="3229282"/>
              <a:ext cx="1147227" cy="1055087"/>
              <a:chOff x="9352144" y="3229282"/>
              <a:chExt cx="1147227" cy="1055087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7C5F43B-4593-2E48-BAEF-83CC0BBF0C50}"/>
                  </a:ext>
                </a:extLst>
              </p:cNvPr>
              <p:cNvSpPr/>
              <p:nvPr/>
            </p:nvSpPr>
            <p:spPr>
              <a:xfrm>
                <a:off x="10049663" y="3229282"/>
                <a:ext cx="423488" cy="22268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Fox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2899B13-3B69-544A-927E-BE57523E621B}"/>
                  </a:ext>
                </a:extLst>
              </p:cNvPr>
              <p:cNvSpPr/>
              <p:nvPr/>
            </p:nvSpPr>
            <p:spPr>
              <a:xfrm>
                <a:off x="9352144" y="3420437"/>
                <a:ext cx="537587" cy="20668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Mouse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78F4CFD-53EE-B340-A69A-271E27E9D45D}"/>
                  </a:ext>
                </a:extLst>
              </p:cNvPr>
              <p:cNvSpPr/>
              <p:nvPr/>
            </p:nvSpPr>
            <p:spPr>
              <a:xfrm>
                <a:off x="9378923" y="3685283"/>
                <a:ext cx="537587" cy="20668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Rabbit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4C0AE80-C40D-524B-B7FE-FC8C3691982E}"/>
                  </a:ext>
                </a:extLst>
              </p:cNvPr>
              <p:cNvSpPr/>
              <p:nvPr/>
            </p:nvSpPr>
            <p:spPr>
              <a:xfrm>
                <a:off x="10100083" y="3856122"/>
                <a:ext cx="399288" cy="2067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Dog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21410B8-1EB6-6C47-AA80-05B1EEB4ECB4}"/>
                  </a:ext>
                </a:extLst>
              </p:cNvPr>
              <p:cNvSpPr/>
              <p:nvPr/>
            </p:nvSpPr>
            <p:spPr>
              <a:xfrm>
                <a:off x="9989627" y="4077572"/>
                <a:ext cx="399288" cy="2067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Cat</a:t>
                </a:r>
              </a:p>
            </p:txBody>
          </p: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FCB1398-B35F-E04A-925D-FAE3208D9DAB}"/>
                </a:ext>
              </a:extLst>
            </p:cNvPr>
            <p:cNvSpPr/>
            <p:nvPr/>
          </p:nvSpPr>
          <p:spPr>
            <a:xfrm>
              <a:off x="9292291" y="3118427"/>
              <a:ext cx="1223939" cy="122393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871D627-7D03-A64E-8B55-84120FD0F286}"/>
              </a:ext>
            </a:extLst>
          </p:cNvPr>
          <p:cNvGrpSpPr/>
          <p:nvPr/>
        </p:nvGrpSpPr>
        <p:grpSpPr>
          <a:xfrm>
            <a:off x="1749702" y="4400362"/>
            <a:ext cx="1223939" cy="1223939"/>
            <a:chOff x="9292291" y="3118427"/>
            <a:chExt cx="1223939" cy="122393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3833ED2-35E6-B84B-8652-3C49B6F21BB4}"/>
                </a:ext>
              </a:extLst>
            </p:cNvPr>
            <p:cNvGrpSpPr/>
            <p:nvPr/>
          </p:nvGrpSpPr>
          <p:grpSpPr>
            <a:xfrm>
              <a:off x="9352144" y="3229282"/>
              <a:ext cx="1147227" cy="1055087"/>
              <a:chOff x="9352144" y="3229282"/>
              <a:chExt cx="1147227" cy="1055087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EADFC1A-CD8F-3846-807D-8A018D3D751A}"/>
                  </a:ext>
                </a:extLst>
              </p:cNvPr>
              <p:cNvSpPr/>
              <p:nvPr/>
            </p:nvSpPr>
            <p:spPr>
              <a:xfrm>
                <a:off x="10049663" y="3229282"/>
                <a:ext cx="423488" cy="22268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Fox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8D6BE6D-51A7-0E47-B548-66C4B51C530B}"/>
                  </a:ext>
                </a:extLst>
              </p:cNvPr>
              <p:cNvSpPr/>
              <p:nvPr/>
            </p:nvSpPr>
            <p:spPr>
              <a:xfrm>
                <a:off x="9352144" y="3420437"/>
                <a:ext cx="537587" cy="20668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Mouse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0108C03-D8AF-7E46-8F8A-409AC3685DA7}"/>
                  </a:ext>
                </a:extLst>
              </p:cNvPr>
              <p:cNvSpPr/>
              <p:nvPr/>
            </p:nvSpPr>
            <p:spPr>
              <a:xfrm>
                <a:off x="9378923" y="3685283"/>
                <a:ext cx="537587" cy="20668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Rabbit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451BAE2-CE69-F940-B686-2AA09FFA6981}"/>
                  </a:ext>
                </a:extLst>
              </p:cNvPr>
              <p:cNvSpPr/>
              <p:nvPr/>
            </p:nvSpPr>
            <p:spPr>
              <a:xfrm>
                <a:off x="10100083" y="3856122"/>
                <a:ext cx="399288" cy="2067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Dog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E0D35C5-7367-CE4D-8B99-2FA98E2E004E}"/>
                  </a:ext>
                </a:extLst>
              </p:cNvPr>
              <p:cNvSpPr/>
              <p:nvPr/>
            </p:nvSpPr>
            <p:spPr>
              <a:xfrm>
                <a:off x="9989627" y="4077572"/>
                <a:ext cx="399288" cy="20679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Cat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921E972-A739-7044-9E1A-FC880A15F1BC}"/>
                </a:ext>
              </a:extLst>
            </p:cNvPr>
            <p:cNvSpPr/>
            <p:nvPr/>
          </p:nvSpPr>
          <p:spPr>
            <a:xfrm>
              <a:off x="9292291" y="3118427"/>
              <a:ext cx="1223939" cy="122393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50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4830-03AD-DF46-9FF8-E17DCD0E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problem setup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84FFDEAA-5DAF-254A-89D5-E1ADC078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9" t="11514" r="9912" b="10998"/>
          <a:stretch/>
        </p:blipFill>
        <p:spPr bwMode="auto">
          <a:xfrm>
            <a:off x="6780848" y="2475571"/>
            <a:ext cx="3339791" cy="24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A72FC4-156B-4942-8942-B3DDEC2CDB24}"/>
              </a:ext>
            </a:extLst>
          </p:cNvPr>
          <p:cNvSpPr/>
          <p:nvPr/>
        </p:nvSpPr>
        <p:spPr>
          <a:xfrm>
            <a:off x="7436591" y="1897429"/>
            <a:ext cx="2028306" cy="41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 Noise, + Rotation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1ADE87-6DB5-154D-BC08-492F91B93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11514" r="9826" b="10998"/>
          <a:stretch/>
        </p:blipFill>
        <p:spPr bwMode="auto">
          <a:xfrm>
            <a:off x="2124307" y="2475571"/>
            <a:ext cx="3339791" cy="24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06C15A-ADE2-0540-9B84-8C38C00771A9}"/>
              </a:ext>
            </a:extLst>
          </p:cNvPr>
          <p:cNvSpPr/>
          <p:nvPr/>
        </p:nvSpPr>
        <p:spPr>
          <a:xfrm>
            <a:off x="2727105" y="1897429"/>
            <a:ext cx="2028306" cy="41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 Noise</a:t>
            </a:r>
          </a:p>
        </p:txBody>
      </p:sp>
    </p:spTree>
    <p:extLst>
      <p:ext uri="{BB962C8B-B14F-4D97-AF65-F5344CB8AC3E}">
        <p14:creationId xmlns:p14="http://schemas.microsoft.com/office/powerpoint/2010/main" val="85972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C584-86B5-E049-9BAC-8B6920E6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1ED757-74E4-AF40-A930-30933C176534}"/>
              </a:ext>
            </a:extLst>
          </p:cNvPr>
          <p:cNvSpPr/>
          <p:nvPr/>
        </p:nvSpPr>
        <p:spPr>
          <a:xfrm>
            <a:off x="894587" y="1067585"/>
            <a:ext cx="10204705" cy="561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We need a loss function that encourages the system to produce the desired mappings, without supervision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A2FC98-0CB4-814C-B18A-F7175A952015}"/>
              </a:ext>
            </a:extLst>
          </p:cNvPr>
          <p:cNvGrpSpPr/>
          <p:nvPr/>
        </p:nvGrpSpPr>
        <p:grpSpPr>
          <a:xfrm>
            <a:off x="894587" y="2550278"/>
            <a:ext cx="4849941" cy="844650"/>
            <a:chOff x="894587" y="2010632"/>
            <a:chExt cx="4849941" cy="844650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AA4D61A-91DA-7147-8795-8308E07AF9E1}"/>
                </a:ext>
              </a:extLst>
            </p:cNvPr>
            <p:cNvSpPr/>
            <p:nvPr/>
          </p:nvSpPr>
          <p:spPr>
            <a:xfrm>
              <a:off x="1316733" y="2061849"/>
              <a:ext cx="4427795" cy="741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/>
                <a:t>Distribution loss to encourage similarity of concept distributions between systems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FD792B0-6698-0045-9C0E-0B6F72337D86}"/>
                </a:ext>
              </a:extLst>
            </p:cNvPr>
            <p:cNvSpPr/>
            <p:nvPr/>
          </p:nvSpPr>
          <p:spPr>
            <a:xfrm>
              <a:off x="894587" y="2010632"/>
              <a:ext cx="844650" cy="8446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5EAE3A3-B2D8-114B-AD0F-DEDCCE2F0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0" t="20303" r="11301" b="23352"/>
          <a:stretch/>
        </p:blipFill>
        <p:spPr>
          <a:xfrm>
            <a:off x="7496010" y="4220674"/>
            <a:ext cx="3014318" cy="20170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C3C3DD-34C8-9149-B977-6AB924CC31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t="13937" r="10271" b="12643"/>
          <a:stretch/>
        </p:blipFill>
        <p:spPr>
          <a:xfrm rot="10800000">
            <a:off x="7496010" y="2031364"/>
            <a:ext cx="3014318" cy="20170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A8A682D-E20B-034E-9FE1-D443EE54F01A}"/>
              </a:ext>
            </a:extLst>
          </p:cNvPr>
          <p:cNvSpPr/>
          <p:nvPr/>
        </p:nvSpPr>
        <p:spPr>
          <a:xfrm>
            <a:off x="1316735" y="3494009"/>
            <a:ext cx="4427793" cy="17351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KL divergence</a:t>
            </a:r>
            <a:r>
              <a:rPr lang="en-US" sz="1600" dirty="0"/>
              <a:t> could be used, but for GMMs the approximation is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Approximate by calculating </a:t>
            </a:r>
            <a:r>
              <a:rPr lang="en-US" sz="1600" b="1" dirty="0"/>
              <a:t>negative log likelihood</a:t>
            </a:r>
            <a:r>
              <a:rPr lang="en-US" sz="1600" dirty="0"/>
              <a:t> of points as a sample from GMM of another set 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Problem: mode collapse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F71B19-04E2-924B-B186-5B849F4CE841}"/>
              </a:ext>
            </a:extLst>
          </p:cNvPr>
          <p:cNvSpPr/>
          <p:nvPr/>
        </p:nvSpPr>
        <p:spPr>
          <a:xfrm rot="16200000">
            <a:off x="6132017" y="4873735"/>
            <a:ext cx="2017057" cy="710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Mixture model using Gaussian kernel on system B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8B310B-3372-5D45-89F0-D47E20740C75}"/>
              </a:ext>
            </a:extLst>
          </p:cNvPr>
          <p:cNvSpPr/>
          <p:nvPr/>
        </p:nvSpPr>
        <p:spPr>
          <a:xfrm rot="16200000">
            <a:off x="6132017" y="2684427"/>
            <a:ext cx="2017057" cy="7109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Points from system A</a:t>
            </a:r>
          </a:p>
        </p:txBody>
      </p:sp>
    </p:spTree>
    <p:extLst>
      <p:ext uri="{BB962C8B-B14F-4D97-AF65-F5344CB8AC3E}">
        <p14:creationId xmlns:p14="http://schemas.microsoft.com/office/powerpoint/2010/main" val="4210348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C584-86B5-E049-9BAC-8B6920E6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1ED757-74E4-AF40-A930-30933C176534}"/>
              </a:ext>
            </a:extLst>
          </p:cNvPr>
          <p:cNvSpPr/>
          <p:nvPr/>
        </p:nvSpPr>
        <p:spPr>
          <a:xfrm>
            <a:off x="894587" y="1067585"/>
            <a:ext cx="10204705" cy="561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We need a loss function that encourages the system to produce the desired mappings, without supervision from ground truth mappings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A2FC98-0CB4-814C-B18A-F7175A952015}"/>
              </a:ext>
            </a:extLst>
          </p:cNvPr>
          <p:cNvGrpSpPr/>
          <p:nvPr/>
        </p:nvGrpSpPr>
        <p:grpSpPr>
          <a:xfrm>
            <a:off x="894587" y="2550278"/>
            <a:ext cx="4849941" cy="844650"/>
            <a:chOff x="894587" y="2010632"/>
            <a:chExt cx="4849941" cy="844650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AA4D61A-91DA-7147-8795-8308E07AF9E1}"/>
                </a:ext>
              </a:extLst>
            </p:cNvPr>
            <p:cNvSpPr/>
            <p:nvPr/>
          </p:nvSpPr>
          <p:spPr>
            <a:xfrm>
              <a:off x="1316733" y="2061849"/>
              <a:ext cx="4427795" cy="741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/>
                <a:t>Distribution loss to encourage similarity of concept distributions between systems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FD792B0-6698-0045-9C0E-0B6F72337D86}"/>
                </a:ext>
              </a:extLst>
            </p:cNvPr>
            <p:cNvSpPr/>
            <p:nvPr/>
          </p:nvSpPr>
          <p:spPr>
            <a:xfrm>
              <a:off x="894587" y="2010632"/>
              <a:ext cx="844650" cy="8446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55EAE3A3-B2D8-114B-AD0F-DEDCCE2F0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0" t="20303" r="11301" b="23352"/>
          <a:stretch/>
        </p:blipFill>
        <p:spPr>
          <a:xfrm>
            <a:off x="7496010" y="3010444"/>
            <a:ext cx="3014318" cy="201705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C3C3DD-34C8-9149-B977-6AB924CC31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7" t="13937" r="10271" b="12643"/>
          <a:stretch/>
        </p:blipFill>
        <p:spPr>
          <a:xfrm>
            <a:off x="7496010" y="3012994"/>
            <a:ext cx="3018118" cy="2019600"/>
          </a:xfrm>
          <a:prstGeom prst="rect">
            <a:avLst/>
          </a:prstGeom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7BA0F8-665C-D74A-B490-74DC7EDB9331}"/>
              </a:ext>
            </a:extLst>
          </p:cNvPr>
          <p:cNvSpPr/>
          <p:nvPr/>
        </p:nvSpPr>
        <p:spPr>
          <a:xfrm>
            <a:off x="1316735" y="3494009"/>
            <a:ext cx="4427793" cy="17351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KL divergence</a:t>
            </a:r>
            <a:r>
              <a:rPr lang="en-US" sz="1600" dirty="0"/>
              <a:t> could be used, but for GMMs the approximation is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Approximate by calculating </a:t>
            </a:r>
            <a:r>
              <a:rPr lang="en-US" sz="1600" b="1" dirty="0"/>
              <a:t>negative log likelihood</a:t>
            </a:r>
            <a:r>
              <a:rPr lang="en-US" sz="1600" dirty="0"/>
              <a:t> of points as a sample from GMM of another set 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Problem: mode collapse</a:t>
            </a:r>
          </a:p>
        </p:txBody>
      </p:sp>
    </p:spTree>
    <p:extLst>
      <p:ext uri="{BB962C8B-B14F-4D97-AF65-F5344CB8AC3E}">
        <p14:creationId xmlns:p14="http://schemas.microsoft.com/office/powerpoint/2010/main" val="338510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C584-86B5-E049-9BAC-8B6920E6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1ED757-74E4-AF40-A930-30933C176534}"/>
              </a:ext>
            </a:extLst>
          </p:cNvPr>
          <p:cNvSpPr/>
          <p:nvPr/>
        </p:nvSpPr>
        <p:spPr>
          <a:xfrm>
            <a:off x="894587" y="1067585"/>
            <a:ext cx="10204705" cy="5612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We need a loss function that encourages the system to produce the desired mappings, without supervision from ground truth mappings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A2FC98-0CB4-814C-B18A-F7175A952015}"/>
              </a:ext>
            </a:extLst>
          </p:cNvPr>
          <p:cNvGrpSpPr/>
          <p:nvPr/>
        </p:nvGrpSpPr>
        <p:grpSpPr>
          <a:xfrm>
            <a:off x="894587" y="2550278"/>
            <a:ext cx="4849941" cy="844650"/>
            <a:chOff x="894587" y="2010632"/>
            <a:chExt cx="4849941" cy="844650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AA4D61A-91DA-7147-8795-8308E07AF9E1}"/>
                </a:ext>
              </a:extLst>
            </p:cNvPr>
            <p:cNvSpPr/>
            <p:nvPr/>
          </p:nvSpPr>
          <p:spPr>
            <a:xfrm>
              <a:off x="1316733" y="2061849"/>
              <a:ext cx="4427795" cy="74185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/>
                <a:t>Distribution loss to encourage similarity of concept distributions between systems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FD792B0-6698-0045-9C0E-0B6F72337D86}"/>
                </a:ext>
              </a:extLst>
            </p:cNvPr>
            <p:cNvSpPr/>
            <p:nvPr/>
          </p:nvSpPr>
          <p:spPr>
            <a:xfrm>
              <a:off x="894587" y="2010632"/>
              <a:ext cx="844650" cy="8446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2">
                      <a:lumMod val="50000"/>
                    </a:schemeClr>
                  </a:solidFill>
                </a:rPr>
                <a:t>1</a:t>
              </a:r>
            </a:p>
          </p:txBody>
        </p:sp>
      </p:grpSp>
      <p:pic>
        <p:nvPicPr>
          <p:cNvPr id="43" name="Picture 4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15DE092-6143-094F-9BE7-321AF8A43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0" t="20303" r="11301" b="23352"/>
          <a:stretch/>
        </p:blipFill>
        <p:spPr>
          <a:xfrm>
            <a:off x="7496010" y="3010444"/>
            <a:ext cx="3014318" cy="2017057"/>
          </a:xfrm>
          <a:prstGeom prst="rect">
            <a:avLst/>
          </a:prstGeom>
        </p:spPr>
      </p:pic>
      <p:pic>
        <p:nvPicPr>
          <p:cNvPr id="20" name="Picture 19" descr="A picture containing fruit, food, flower&#10;&#10;Description automatically generated">
            <a:extLst>
              <a:ext uri="{FF2B5EF4-FFF2-40B4-BE49-F238E27FC236}">
                <a16:creationId xmlns:a16="http://schemas.microsoft.com/office/drawing/2014/main" id="{BD0E64EC-E1A5-FC47-9003-819A9FABC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6"/>
          <a:stretch/>
        </p:blipFill>
        <p:spPr>
          <a:xfrm>
            <a:off x="7496010" y="3010444"/>
            <a:ext cx="3014318" cy="20460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BC8B70-F02E-834C-B901-754C71143A80}"/>
              </a:ext>
            </a:extLst>
          </p:cNvPr>
          <p:cNvSpPr/>
          <p:nvPr/>
        </p:nvSpPr>
        <p:spPr>
          <a:xfrm>
            <a:off x="1316735" y="3494009"/>
            <a:ext cx="4427793" cy="17351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KL divergence</a:t>
            </a:r>
            <a:r>
              <a:rPr lang="en-US" sz="1600" dirty="0"/>
              <a:t> could be used, but for GMMs the approximation is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Approximate by calculating </a:t>
            </a:r>
            <a:r>
              <a:rPr lang="en-US" sz="1600" b="1" dirty="0"/>
              <a:t>negative log likelihood</a:t>
            </a:r>
            <a:r>
              <a:rPr lang="en-US" sz="1600" dirty="0"/>
              <a:t> of points as a sample from GMM of another set of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Problem: mode collapse</a:t>
            </a:r>
          </a:p>
        </p:txBody>
      </p:sp>
    </p:spTree>
    <p:extLst>
      <p:ext uri="{BB962C8B-B14F-4D97-AF65-F5344CB8AC3E}">
        <p14:creationId xmlns:p14="http://schemas.microsoft.com/office/powerpoint/2010/main" val="15958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28602</TotalTime>
  <Words>1468</Words>
  <Application>Microsoft Macintosh PowerPoint</Application>
  <PresentationFormat>Widescreen</PresentationFormat>
  <Paragraphs>265</Paragraphs>
  <Slides>22</Slides>
  <Notes>16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Arial</vt:lpstr>
      <vt:lpstr>Avenir Roman</vt:lpstr>
      <vt:lpstr>Calibri</vt:lpstr>
      <vt:lpstr>Calibri Light</vt:lpstr>
      <vt:lpstr>Cambria Math</vt:lpstr>
      <vt:lpstr>office theme</vt:lpstr>
      <vt:lpstr>Investigating algorithms for the unsupervised alignment of conceptual systems</vt:lpstr>
      <vt:lpstr>Concept learning background</vt:lpstr>
      <vt:lpstr>Conceptual system alignment</vt:lpstr>
      <vt:lpstr>Unsupervised alignment is possible in principle</vt:lpstr>
      <vt:lpstr>The aim of the current project</vt:lpstr>
      <vt:lpstr>Synthetic problem setup</vt:lpstr>
      <vt:lpstr>Loss function</vt:lpstr>
      <vt:lpstr>Loss function</vt:lpstr>
      <vt:lpstr>Loss function</vt:lpstr>
      <vt:lpstr>Loss function</vt:lpstr>
      <vt:lpstr>Simple NNs</vt:lpstr>
      <vt:lpstr>Shared latent space</vt:lpstr>
      <vt:lpstr>Preliminary results – 2 systems, 2D</vt:lpstr>
      <vt:lpstr>Preliminary results - 2 systems, more dimensions </vt:lpstr>
      <vt:lpstr>Next steps</vt:lpstr>
      <vt:lpstr>Next steps</vt:lpstr>
      <vt:lpstr>What I’ve learned</vt:lpstr>
      <vt:lpstr>PowerPoint Presentation</vt:lpstr>
      <vt:lpstr>Alignment correlation figure</vt:lpstr>
      <vt:lpstr>Use of embeddings</vt:lpstr>
      <vt:lpstr>What should this model look like?</vt:lpstr>
      <vt:lpstr>Ideas from SuperGlue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Claire Ongley</cp:lastModifiedBy>
  <cp:revision>243</cp:revision>
  <dcterms:created xsi:type="dcterms:W3CDTF">2019-11-26T15:43:05Z</dcterms:created>
  <dcterms:modified xsi:type="dcterms:W3CDTF">2020-04-29T15:13:22Z</dcterms:modified>
</cp:coreProperties>
</file>